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A98CA9C8-5661-40D6-8A4B-53BA0234D9D1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5960B-BEAD-4739-862E-6D9E11C097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B3A00-F6AE-486A-A236-4AC0E85E93D5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489EF-351D-422F-AA31-21A8D3FAE9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B8F5A8-883A-40EE-B4F4-60FE4C16A766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6C498-9B1C-4842-8208-BC3366DD17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309E4-2E6D-4E2D-A475-F5275648BFA5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591B5-62DD-4305-9348-D59C0E9673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5712DC-7CE1-46D5-A3DE-2FEE4F871229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0BBB3F-9905-48A8-B367-E682CD3337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2B1650-0C1E-440A-9F1C-D450FD0BCEF5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75E0B-BAE4-4131-818C-5DB7C11C5A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3DF84-5566-4319-AD4E-0C5F637C40D8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FD22F-A9CD-43A7-ABE8-540AD26DFBC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D3FDC-BAD8-49AD-A9CB-B8169190AA13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BC231-D57E-44AA-B70D-64316BAEF8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A01C33-E2E2-4FC8-9D97-09EA6C7F9110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F9DB65-31DE-404D-B8B1-48D2EE99B3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40038-4ADF-4F49-B51A-1C713542E42D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67A36E-E0A6-4F4B-B589-00B9CC56DD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BFC9E-681B-436B-BC68-69DCA3C6A573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83B8E1-F887-4447-9751-7BBAB3AAB4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0FD7DC0-7F2B-4305-AFF7-5760F6ED90FB}" type="datetimeFigureOut">
              <a:rPr lang="ru-RU"/>
              <a:pPr>
                <a:defRPr/>
              </a:pPr>
              <a:t>20.04.2020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83FF6BC-A2FE-4BF7-9077-B58C1325A0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219200" y="3643313"/>
            <a:ext cx="6924675" cy="1233487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>
                <a:latin typeface="Arial" charset="0"/>
              </a:rPr>
              <a:t>в период с 01.05.2019 по 31.12.2019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Аммосова, 4/3</a:t>
            </a:r>
            <a:endParaRPr lang="ru-RU" smtClean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 17 »_апреля_2020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201</a:t>
            </a:r>
            <a:r>
              <a:rPr lang="ru-RU" sz="2900" b="1" smtClean="0">
                <a:latin typeface="Arial" charset="0"/>
              </a:rPr>
              <a:t>9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мая 201</a:t>
            </a:r>
            <a:r>
              <a:rPr lang="ru-RU" b="1" smtClean="0">
                <a:latin typeface="Arial" charset="0"/>
              </a:rPr>
              <a:t>9</a:t>
            </a:r>
            <a:r>
              <a:rPr lang="ru-RU" b="1" smtClean="0"/>
              <a:t> по 31 декабря 20</a:t>
            </a:r>
            <a:r>
              <a:rPr lang="ru-RU" b="1" smtClean="0">
                <a:latin typeface="Arial" charset="0"/>
              </a:rPr>
              <a:t>19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Аммосова, 4/3</a:t>
            </a:r>
            <a:endParaRPr lang="ru-RU" b="1" smtClean="0"/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</a:t>
            </a:r>
            <a:r>
              <a:rPr lang="ru-RU" smtClean="0">
                <a:latin typeface="Arial" charset="0"/>
              </a:rPr>
              <a:t> 18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6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6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2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5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2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Всего:39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период с 01.05.2019по 31.12.2019год </a:t>
            </a:r>
          </a:p>
        </p:txBody>
      </p:sp>
      <p:graphicFrame>
        <p:nvGraphicFramePr>
          <p:cNvPr id="15392" name="Group 32"/>
          <p:cNvGraphicFramePr>
            <a:graphicFrameLocks noGrp="1"/>
          </p:cNvGraphicFramePr>
          <p:nvPr/>
        </p:nvGraphicFramePr>
        <p:xfrm>
          <a:off x="642938" y="1428750"/>
          <a:ext cx="8286750" cy="5070475"/>
        </p:xfrm>
        <a:graphic>
          <a:graphicData uri="http://schemas.openxmlformats.org/drawingml/2006/table">
            <a:tbl>
              <a:tblPr/>
              <a:tblGrid>
                <a:gridCol w="1406525"/>
                <a:gridCol w="4178300"/>
                <a:gridCol w="2701925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730 482, 57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433 439, 37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297 043, 20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в период с 01.05.2019 по 31.12.2019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468313" y="1196975"/>
          <a:ext cx="8429625" cy="4948238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536 629, 80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536 629, 80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193 852, 77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201</a:t>
            </a:r>
            <a:r>
              <a:rPr lang="ru-RU" sz="2900" smtClean="0">
                <a:latin typeface="Arial" charset="0"/>
              </a:rPr>
              <a:t>9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2019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297 043, 20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233 661, 45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51 353, 23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40 530, 18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91 680, 00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72 117, 75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100 848, 00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79 329, 55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540 924, 43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425 638, 93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2019 год составил: 78,69%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115888"/>
            <a:ext cx="8229600" cy="990600"/>
          </a:xfrm>
        </p:spPr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z="2400" smtClean="0">
                <a:latin typeface="Arial" charset="0"/>
              </a:rPr>
              <a:t>Подготовка дома к отопительному сезону – 9 300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Утепление инженерных сетей – 10 000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Изготовление тех. паспорта – 12 480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Сан. технические материалы – 2 540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Электротехнические материалы – 26 768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Кашпо напольные – 4 980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Скос травы – 2 000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Высадка цветов –  1 500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Бытовая химия – 2 500 руб.</a:t>
            </a:r>
          </a:p>
          <a:p>
            <a:pPr eaLnBrk="1" hangingPunct="1"/>
            <a:r>
              <a:rPr lang="ru-RU" sz="2200" smtClean="0">
                <a:latin typeface="Arial" charset="0"/>
              </a:rPr>
              <a:t>Инвентарь, спецодежда – 2 157 руб.</a:t>
            </a:r>
          </a:p>
          <a:p>
            <a:pPr eaLnBrk="1" hangingPunct="1"/>
            <a:endParaRPr lang="ru-RU" sz="2400" smtClean="0">
              <a:latin typeface="Arial" charset="0"/>
            </a:endParaRPr>
          </a:p>
          <a:p>
            <a:pPr eaLnBrk="1" hangingPunct="1"/>
            <a:endParaRPr lang="ru-RU" sz="2400" smtClean="0">
              <a:latin typeface="Arial" charset="0"/>
            </a:endParaRPr>
          </a:p>
          <a:p>
            <a:pPr eaLnBrk="1" hangingPunct="1"/>
            <a:endParaRPr lang="ru-RU" sz="24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Ведение сайта и ЭЦП на ГИС ЖКХ – 2 505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Полиграфические и почтовые расходы – 4 524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Канцелярские товары – 1 407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Банковское обслуживание – 5 799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Обслуживание и содержание оргтехники – 1 146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Госпошлина, нотариус – 6 415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Транспортные расходы – 6 242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Услуги связи интернет – 3 096 руб.</a:t>
            </a:r>
          </a:p>
          <a:p>
            <a:pPr eaLnBrk="1" hangingPunct="1">
              <a:lnSpc>
                <a:spcPct val="90000"/>
              </a:lnSpc>
            </a:pPr>
            <a:r>
              <a:rPr lang="ru-RU" smtClean="0">
                <a:latin typeface="Arial" charset="0"/>
              </a:rPr>
              <a:t>Накладные расходы –320 279 руб.</a:t>
            </a:r>
          </a:p>
          <a:p>
            <a:pPr eaLnBrk="1" hangingPunct="1">
              <a:lnSpc>
                <a:spcPct val="90000"/>
              </a:lnSpc>
            </a:pPr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500" smtClean="0"/>
              <a:t>Отчет финансово-хозяйственной деятельности в период с 01.05.19 по 31.12.2019по коммунальным услугам</a:t>
            </a:r>
          </a:p>
        </p:txBody>
      </p:sp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250825" y="1268413"/>
          <a:ext cx="8713788" cy="5453062"/>
        </p:xfrm>
        <a:graphic>
          <a:graphicData uri="http://schemas.openxmlformats.org/drawingml/2006/table">
            <a:tbl>
              <a:tblPr/>
              <a:tblGrid>
                <a:gridCol w="2017713"/>
                <a:gridCol w="2087562"/>
                <a:gridCol w="1800225"/>
                <a:gridCol w="1439863"/>
                <a:gridCol w="13684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12 953, 65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2 298, 91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16 348, 33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-3 394, 68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15 808, 61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2 973, 80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18 500, 51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-2 691,90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58 281, 01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84 119, 88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68 598, 44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-10 317, 43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2637</TotalTime>
  <Words>535</Words>
  <Application>Microsoft Office PowerPoint</Application>
  <PresentationFormat>Экран (4:3)</PresentationFormat>
  <Paragraphs>146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в период с 01.05.2019 по 31.12.2019 год </vt:lpstr>
      <vt:lpstr>Отчет деятельности службы АДС за 2019 год</vt:lpstr>
      <vt:lpstr>Отчет финансово-хозяйственной деятельности за период с 01.05.2019по 31.12.2019год </vt:lpstr>
      <vt:lpstr>Отчет финансово-хозяйственной деятельности в период с 01.05.2019 по 31.12.2019 год </vt:lpstr>
      <vt:lpstr>Отчет финансово-хозяйственной деятельности за 2019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в период с 01.05.19 по 31.12.2019по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56</cp:revision>
  <dcterms:created xsi:type="dcterms:W3CDTF">2016-01-25T01:57:25Z</dcterms:created>
  <dcterms:modified xsi:type="dcterms:W3CDTF">2020-04-20T06:58:37Z</dcterms:modified>
</cp:coreProperties>
</file>