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65" r:id="rId5"/>
    <p:sldId id="266" r:id="rId6"/>
    <p:sldId id="268" r:id="rId7"/>
    <p:sldId id="269" r:id="rId8"/>
    <p:sldId id="267" r:id="rId9"/>
    <p:sldId id="270" r:id="rId10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09" autoAdjust="0"/>
    <p:restoredTop sz="94660"/>
  </p:normalViewPr>
  <p:slideViewPr>
    <p:cSldViewPr>
      <p:cViewPr varScale="1">
        <p:scale>
          <a:sx n="87" d="100"/>
          <a:sy n="87" d="100"/>
        </p:scale>
        <p:origin x="-138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0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1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0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95B0A8CD-F45B-4772-B90B-0782AF743B2B}" type="datetimeFigureOut">
              <a:rPr lang="ru-RU"/>
              <a:pPr>
                <a:defRPr/>
              </a:pPr>
              <a:t>20.04.2020</a:t>
            </a:fld>
            <a:endParaRPr lang="ru-RU"/>
          </a:p>
        </p:txBody>
      </p:sp>
      <p:sp>
        <p:nvSpPr>
          <p:cNvPr id="11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97DBD4-935B-487F-A7AF-D91979EC4D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8A8120-C83E-4D02-94B1-0F29F3B696FD}" type="datetimeFigureOut">
              <a:rPr lang="ru-RU"/>
              <a:pPr>
                <a:defRPr/>
              </a:pPr>
              <a:t>20.04.2020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270DEB-2D3E-4399-9E54-6E49388AB4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6F8551-6A0A-4116-B301-84082C0AC009}" type="datetimeFigureOut">
              <a:rPr lang="ru-RU"/>
              <a:pPr>
                <a:defRPr/>
              </a:pPr>
              <a:t>20.04.2020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4D2FB9-C7CB-488F-A506-3D1683BA5D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2B1D75-9E35-4D89-A8F6-7B90F4BF2B8F}" type="datetimeFigureOut">
              <a:rPr lang="ru-RU"/>
              <a:pPr>
                <a:defRPr/>
              </a:pPr>
              <a:t>20.04.2020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E56C8B-671A-424C-BB99-BC2B4D5874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A1F843-F939-44FB-B71B-696305A5E7B8}" type="datetimeFigureOut">
              <a:rPr lang="ru-RU"/>
              <a:pPr>
                <a:defRPr/>
              </a:pPr>
              <a:t>20.04.2020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48A036-55F1-4872-97B9-1F78BF3399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22EBBC-DAC0-494A-951D-D518EC615AC7}" type="datetimeFigureOut">
              <a:rPr lang="ru-RU"/>
              <a:pPr>
                <a:defRPr/>
              </a:pPr>
              <a:t>20.04.2020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EFF4B9-8C14-4B65-B448-BEB98F9DE6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A2C4AD-43FC-4A5F-B932-B838C34DC520}" type="datetimeFigureOut">
              <a:rPr lang="ru-RU"/>
              <a:pPr>
                <a:defRPr/>
              </a:pPr>
              <a:t>20.04.2020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19F9C1-527E-4242-B348-40AF271FD6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19CF9E-295D-40A8-AD35-5714C2950040}" type="datetimeFigureOut">
              <a:rPr lang="ru-RU"/>
              <a:pPr>
                <a:defRPr/>
              </a:pPr>
              <a:t>20.04.2020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7E8AC8-6EE9-4DED-B744-5CFFA23ED4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D60A9B-EBF2-49BF-A328-CBD8A915FDC0}" type="datetimeFigureOut">
              <a:rPr lang="ru-RU"/>
              <a:pPr>
                <a:defRPr/>
              </a:pPr>
              <a:t>20.04.2020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33D9FA-8C83-4FFA-8AE9-5EA1DDDE0B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71EAC3-4457-4709-A743-09B7A8681FAE}" type="datetimeFigureOut">
              <a:rPr lang="ru-RU"/>
              <a:pPr>
                <a:defRPr/>
              </a:pPr>
              <a:t>20.04.2020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5213D9-1A50-4EF8-B638-593AAAADA5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25486C-5585-40BC-A1B5-DE01DCDFAC84}" type="datetimeFigureOut">
              <a:rPr lang="ru-RU"/>
              <a:pPr>
                <a:defRPr/>
              </a:pPr>
              <a:t>20.04.2020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02343E-0FA3-401E-AA79-D8EDBA2934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BA343FD-4183-43EA-8A8D-80E788ED838F}" type="datetimeFigureOut">
              <a:rPr lang="ru-RU"/>
              <a:pPr>
                <a:defRPr/>
              </a:pPr>
              <a:t>20.04.2020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0D65734-1368-46FB-9C93-5D337FB88E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74" r:id="rId6"/>
    <p:sldLayoutId id="2147483675" r:id="rId7"/>
    <p:sldLayoutId id="2147483676" r:id="rId8"/>
    <p:sldLayoutId id="2147483677" r:id="rId9"/>
    <p:sldLayoutId id="2147483668" r:id="rId10"/>
    <p:sldLayoutId id="214748367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1219200" y="3643313"/>
            <a:ext cx="6924675" cy="1233487"/>
          </a:xfrm>
        </p:spPr>
        <p:txBody>
          <a:bodyPr/>
          <a:lstStyle/>
          <a:p>
            <a:pPr eaLnBrk="1" hangingPunct="1"/>
            <a:r>
              <a:rPr lang="ru-RU" sz="2300" smtClean="0"/>
              <a:t>ОТЧЕТ ДЕЯТЕЛЬНОСТИ </a:t>
            </a:r>
            <a:br>
              <a:rPr lang="ru-RU" sz="2300" smtClean="0"/>
            </a:br>
            <a:r>
              <a:rPr lang="ru-RU" sz="2300" smtClean="0"/>
              <a:t>ООО УК «АЛЬТАИР» </a:t>
            </a:r>
            <a:br>
              <a:rPr lang="ru-RU" sz="2300" smtClean="0"/>
            </a:br>
            <a:r>
              <a:rPr lang="ru-RU" sz="2300" smtClean="0"/>
              <a:t>за 201</a:t>
            </a:r>
            <a:r>
              <a:rPr lang="ru-RU" sz="2300" smtClean="0">
                <a:latin typeface="Arial" charset="0"/>
              </a:rPr>
              <a:t>9</a:t>
            </a:r>
            <a:r>
              <a:rPr lang="ru-RU" sz="2300" smtClean="0"/>
              <a:t> год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450" y="5157788"/>
            <a:ext cx="6858000" cy="533400"/>
          </a:xfrm>
        </p:spPr>
        <p:txBody>
          <a:bodyPr>
            <a:normAutofit/>
          </a:bodyPr>
          <a:lstStyle/>
          <a:p>
            <a:pPr eaLnBrk="1" hangingPunct="1"/>
            <a:r>
              <a:rPr lang="ru-RU" sz="2400" smtClean="0"/>
              <a:t>МКД: </a:t>
            </a:r>
            <a:r>
              <a:rPr lang="ru-RU" sz="2400" smtClean="0">
                <a:latin typeface="Arial" charset="0"/>
              </a:rPr>
              <a:t>Петра Алексеева, 27</a:t>
            </a:r>
            <a:endParaRPr lang="ru-RU" smtClean="0"/>
          </a:p>
        </p:txBody>
      </p:sp>
      <p:sp>
        <p:nvSpPr>
          <p:cNvPr id="13315" name="TextBox 3"/>
          <p:cNvSpPr txBox="1">
            <a:spLocks noChangeArrowheads="1"/>
          </p:cNvSpPr>
          <p:nvPr/>
        </p:nvSpPr>
        <p:spPr bwMode="auto">
          <a:xfrm>
            <a:off x="6011863" y="188913"/>
            <a:ext cx="31686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УТВЕРЖДАЮ: Соломонов С.А.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Генеральный директор 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ООО УК «Альтаир»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« 20 »_апреля_2020 г.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b="1" smtClean="0"/>
              <a:t>Отчет деятельности службы АДС за 201</a:t>
            </a:r>
            <a:r>
              <a:rPr lang="ru-RU" sz="2900" b="1" smtClean="0">
                <a:latin typeface="Arial" charset="0"/>
              </a:rPr>
              <a:t>9</a:t>
            </a:r>
            <a:r>
              <a:rPr lang="ru-RU" sz="2900" b="1" smtClean="0"/>
              <a:t> год</a:t>
            </a:r>
          </a:p>
        </p:txBody>
      </p:sp>
      <p:sp>
        <p:nvSpPr>
          <p:cNvPr id="14338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algn="just" eaLnBrk="1" hangingPunct="1"/>
            <a:r>
              <a:rPr lang="ru-RU" b="1" smtClean="0"/>
              <a:t>В период с 01 января 201</a:t>
            </a:r>
            <a:r>
              <a:rPr lang="ru-RU" b="1" smtClean="0">
                <a:latin typeface="Arial" charset="0"/>
              </a:rPr>
              <a:t>9</a:t>
            </a:r>
            <a:r>
              <a:rPr lang="ru-RU" b="1" smtClean="0"/>
              <a:t> по 31 декабря 20</a:t>
            </a:r>
            <a:r>
              <a:rPr lang="ru-RU" b="1" smtClean="0">
                <a:latin typeface="Arial" charset="0"/>
              </a:rPr>
              <a:t>19</a:t>
            </a:r>
            <a:r>
              <a:rPr lang="ru-RU" b="1" smtClean="0"/>
              <a:t> г. </a:t>
            </a:r>
          </a:p>
          <a:p>
            <a:pPr algn="just" eaLnBrk="1" hangingPunct="1"/>
            <a:r>
              <a:rPr lang="ru-RU" b="1" smtClean="0"/>
              <a:t>В адрес УК «Альтаир» поступило следующее количество заявок от жильцов МКД расположенного по адресу: </a:t>
            </a:r>
            <a:r>
              <a:rPr lang="ru-RU" b="1" smtClean="0">
                <a:latin typeface="Arial" charset="0"/>
              </a:rPr>
              <a:t>Петра Алексеева, 27</a:t>
            </a:r>
            <a:endParaRPr lang="ru-RU" b="1" smtClean="0"/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Сантехнические – </a:t>
            </a:r>
            <a:r>
              <a:rPr lang="ru-RU" smtClean="0">
                <a:latin typeface="Arial" charset="0"/>
              </a:rPr>
              <a:t>111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Электротехнические – </a:t>
            </a:r>
            <a:r>
              <a:rPr lang="ru-RU" smtClean="0">
                <a:latin typeface="Arial" charset="0"/>
              </a:rPr>
              <a:t>24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Плотницкие работы –</a:t>
            </a:r>
            <a:r>
              <a:rPr lang="ru-RU" smtClean="0">
                <a:latin typeface="Arial" charset="0"/>
              </a:rPr>
              <a:t> 17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Содержание дворовой территории – </a:t>
            </a:r>
            <a:r>
              <a:rPr lang="ru-RU" smtClean="0">
                <a:latin typeface="Arial" charset="0"/>
              </a:rPr>
              <a:t>7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Уборка лестничных клеток – </a:t>
            </a:r>
            <a:r>
              <a:rPr lang="ru-RU" smtClean="0">
                <a:latin typeface="Arial" charset="0"/>
              </a:rPr>
              <a:t>8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Благоустройство территории –</a:t>
            </a:r>
            <a:r>
              <a:rPr lang="ru-RU" smtClean="0">
                <a:latin typeface="Arial" charset="0"/>
              </a:rPr>
              <a:t> 7</a:t>
            </a:r>
          </a:p>
          <a:p>
            <a:pPr eaLnBrk="1" hangingPunct="1"/>
            <a:r>
              <a:rPr lang="ru-RU" smtClean="0">
                <a:latin typeface="Arial" charset="0"/>
              </a:rPr>
              <a:t>Всего:174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 </a:t>
            </a:r>
            <a:r>
              <a:rPr lang="ru-RU" sz="2900" smtClean="0"/>
              <a:t>год </a:t>
            </a:r>
          </a:p>
        </p:txBody>
      </p:sp>
      <p:graphicFrame>
        <p:nvGraphicFramePr>
          <p:cNvPr id="15391" name="Group 31"/>
          <p:cNvGraphicFramePr>
            <a:graphicFrameLocks noGrp="1"/>
          </p:cNvGraphicFramePr>
          <p:nvPr/>
        </p:nvGraphicFramePr>
        <p:xfrm>
          <a:off x="642938" y="1428750"/>
          <a:ext cx="8286750" cy="5072063"/>
        </p:xfrm>
        <a:graphic>
          <a:graphicData uri="http://schemas.openxmlformats.org/drawingml/2006/table">
            <a:tbl>
              <a:tblPr/>
              <a:tblGrid>
                <a:gridCol w="1406525"/>
                <a:gridCol w="4117975"/>
                <a:gridCol w="2762250"/>
              </a:tblGrid>
              <a:tr h="106362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Общая информация о начислении за услуги (работы) по содержанию и текущему ремонту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Жилищные услуги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2 551 837, 00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содержание дом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1 575 065, 71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тех. обслуживание ОИ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976 771, 29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управление домом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35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 по содержанию и текущему ремонту ОИ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187 871, 74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6419" name="Group 35"/>
          <p:cNvGraphicFramePr>
            <a:graphicFrameLocks noGrp="1"/>
          </p:cNvGraphicFramePr>
          <p:nvPr/>
        </p:nvGraphicFramePr>
        <p:xfrm>
          <a:off x="468313" y="1196975"/>
          <a:ext cx="8429625" cy="5032375"/>
        </p:xfrm>
        <a:graphic>
          <a:graphicData uri="http://schemas.openxmlformats.org/drawingml/2006/table">
            <a:tbl>
              <a:tblPr/>
              <a:tblGrid>
                <a:gridCol w="1431925"/>
                <a:gridCol w="4187825"/>
                <a:gridCol w="2809875"/>
              </a:tblGrid>
              <a:tr h="93503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Получено денежных средств от собственников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содержанию и тек. ремонту дома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2 454 480, 78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Денежных средств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2 454 480, 78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Целевых взносов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субсидий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Прочие поступления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285 227, 96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7450" name="Group 42"/>
          <p:cNvGraphicFramePr>
            <a:graphicFrameLocks noGrp="1"/>
          </p:cNvGraphicFramePr>
          <p:nvPr/>
        </p:nvGraphicFramePr>
        <p:xfrm>
          <a:off x="611188" y="1341438"/>
          <a:ext cx="8208962" cy="5153025"/>
        </p:xfrm>
        <a:graphic>
          <a:graphicData uri="http://schemas.openxmlformats.org/drawingml/2006/table">
            <a:tbl>
              <a:tblPr/>
              <a:tblGrid>
                <a:gridCol w="371475"/>
                <a:gridCol w="2581275"/>
                <a:gridCol w="2205037"/>
                <a:gridCol w="3051175"/>
              </a:tblGrid>
              <a:tr h="53975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 за 2019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за 2019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жилищного фонда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976 771, 29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779 426, 59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электрооборудовани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161 685, 98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129 016, 20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двора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172 183, 03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137 397, 17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мест общего пользования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257 928, 79 руб.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205 812, 10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ИТОГО: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1 568 569, 09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1 251 652, 06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Процент собираемости за 2019 год составил: 79,79%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 idx="4294967295"/>
          </p:nvPr>
        </p:nvSpPr>
        <p:spPr>
          <a:xfrm>
            <a:off x="468313" y="115888"/>
            <a:ext cx="8229600" cy="990600"/>
          </a:xfrm>
        </p:spPr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8434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400" smtClean="0">
                <a:latin typeface="Arial" charset="0"/>
              </a:rPr>
              <a:t>Подготовка дома к отопительному сезону – 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>
                <a:latin typeface="Arial" charset="0"/>
              </a:rPr>
              <a:t>116 500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>
                <a:latin typeface="Arial" charset="0"/>
              </a:rPr>
              <a:t>Сан. технические материалы – 40 033 руб.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>
                <a:latin typeface="Arial" charset="0"/>
              </a:rPr>
              <a:t>Электротехнические материалы – 13 848 руб.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>
                <a:latin typeface="Arial" charset="0"/>
              </a:rPr>
              <a:t>Услуги ППУ – 8 000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>
                <a:latin typeface="Arial" charset="0"/>
              </a:rPr>
              <a:t>Благоустройство парковочной зоны – 44 280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>
                <a:latin typeface="Arial" charset="0"/>
              </a:rPr>
              <a:t>Сброс и вывоз снега – 105 000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>
                <a:latin typeface="Arial" charset="0"/>
              </a:rPr>
              <a:t>Высадка цветов – 6 000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>
                <a:latin typeface="Arial" charset="0"/>
              </a:rPr>
              <a:t>Покраска детской площадки – 1 800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>
                <a:latin typeface="Arial" charset="0"/>
              </a:rPr>
              <a:t>Анализ снега –2 425 руб.</a:t>
            </a:r>
          </a:p>
          <a:p>
            <a:pPr eaLnBrk="1" hangingPunct="1">
              <a:lnSpc>
                <a:spcPct val="90000"/>
              </a:lnSpc>
            </a:pPr>
            <a:r>
              <a:rPr lang="ru-RU" sz="2200" smtClean="0">
                <a:latin typeface="Arial" charset="0"/>
              </a:rPr>
              <a:t>Бытовая химия – 5 375 руб.</a:t>
            </a:r>
          </a:p>
          <a:p>
            <a:pPr eaLnBrk="1" hangingPunct="1">
              <a:lnSpc>
                <a:spcPct val="90000"/>
              </a:lnSpc>
            </a:pPr>
            <a:r>
              <a:rPr lang="ru-RU" sz="2200" smtClean="0">
                <a:latin typeface="Arial" charset="0"/>
              </a:rPr>
              <a:t>Инвентарь, спецодежда – 4 855 руб.</a:t>
            </a:r>
          </a:p>
          <a:p>
            <a:pPr eaLnBrk="1" hangingPunct="1">
              <a:lnSpc>
                <a:spcPct val="90000"/>
              </a:lnSpc>
            </a:pPr>
            <a:endParaRPr lang="ru-RU" sz="240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</a:pPr>
            <a:endParaRPr lang="ru-RU" sz="240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</a:pPr>
            <a:endParaRPr lang="ru-RU" sz="240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9458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196975"/>
            <a:ext cx="8229600" cy="491013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Ведение сайта и ЭЦП на ГИС ЖКХ – 10 183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Полиграфические и почтовые расходы – 18 369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Канцелярские товары – 5 708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Банковское обслуживание – 23 565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Обслуживание и содержание оргтехники – 4 655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Госпошлина, нотариус – 26 067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Транспортные расходы – 25 369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Услуги связи интернет – 12 583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Накладные расходы – 777 037 руб.</a:t>
            </a:r>
          </a:p>
          <a:p>
            <a:pPr eaLnBrk="1" hangingPunct="1">
              <a:lnSpc>
                <a:spcPct val="90000"/>
              </a:lnSpc>
            </a:pPr>
            <a:endParaRPr lang="ru-RU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250825" y="115888"/>
            <a:ext cx="8447088" cy="1058862"/>
          </a:xfrm>
        </p:spPr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</a:t>
            </a:r>
            <a:r>
              <a:rPr lang="ru-RU" sz="2900" smtClean="0"/>
              <a:t> год</a:t>
            </a:r>
            <a:r>
              <a:rPr lang="ru-RU" sz="2900" smtClean="0">
                <a:latin typeface="Arial" charset="0"/>
              </a:rPr>
              <a:t> </a:t>
            </a:r>
            <a:r>
              <a:rPr lang="ru-RU" sz="2900" smtClean="0"/>
              <a:t> по коммунальным услугам</a:t>
            </a:r>
          </a:p>
        </p:txBody>
      </p:sp>
      <p:graphicFrame>
        <p:nvGraphicFramePr>
          <p:cNvPr id="20535" name="Group 55"/>
          <p:cNvGraphicFramePr>
            <a:graphicFrameLocks noGrp="1"/>
          </p:cNvGraphicFramePr>
          <p:nvPr/>
        </p:nvGraphicFramePr>
        <p:xfrm>
          <a:off x="250825" y="1268413"/>
          <a:ext cx="8713788" cy="5454650"/>
        </p:xfrm>
        <a:graphic>
          <a:graphicData uri="http://schemas.openxmlformats.org/drawingml/2006/table">
            <a:tbl>
              <a:tblPr/>
              <a:tblGrid>
                <a:gridCol w="2017713"/>
                <a:gridCol w="2087562"/>
                <a:gridCol w="1655763"/>
                <a:gridCol w="1439862"/>
                <a:gridCol w="1512888"/>
              </a:tblGrid>
              <a:tr h="8651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Наименование услуги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потребителем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Объем потребления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потребителями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Задолженность потребителей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9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Водоотведение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309 038, 36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342 101, 00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279 749, 02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29 289, 34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312 964, 21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741 993, 00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298 811, 20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14 153, 01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0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Отопление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4 185 860, 04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2 638 448, 00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3 514 339, 19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671 520, 85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ХВС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291 028, 07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335 941, 80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272 745, 90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18 282, 17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Электроснабжение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Газ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172 903, 13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212 254, 19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163 082, 93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9 820, 20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ru-RU" smtClean="0"/>
          </a:p>
        </p:txBody>
      </p:sp>
      <p:graphicFrame>
        <p:nvGraphicFramePr>
          <p:cNvPr id="28731" name="Group 59"/>
          <p:cNvGraphicFramePr>
            <a:graphicFrameLocks noGrp="1"/>
          </p:cNvGraphicFramePr>
          <p:nvPr>
            <p:ph type="body" idx="4294967295"/>
          </p:nvPr>
        </p:nvGraphicFramePr>
        <p:xfrm>
          <a:off x="457200" y="1219200"/>
          <a:ext cx="8229600" cy="4910138"/>
        </p:xfrm>
        <a:graphic>
          <a:graphicData uri="http://schemas.openxmlformats.org/drawingml/2006/table">
            <a:tbl>
              <a:tblPr/>
              <a:tblGrid>
                <a:gridCol w="1028700"/>
                <a:gridCol w="3086100"/>
                <a:gridCol w="2057400"/>
                <a:gridCol w="2057400"/>
              </a:tblGrid>
              <a:tr h="81756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2. Общая информация по предоставленным услугам: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537 628, 28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743 065, 57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2179</TotalTime>
  <Words>565</Words>
  <Application>Microsoft Office PowerPoint</Application>
  <PresentationFormat>Экран (4:3)</PresentationFormat>
  <Paragraphs>147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8</vt:i4>
      </vt:variant>
      <vt:variant>
        <vt:lpstr>Заголовки слайдов</vt:lpstr>
      </vt:variant>
      <vt:variant>
        <vt:i4>9</vt:i4>
      </vt:variant>
    </vt:vector>
  </HeadingPairs>
  <TitlesOfParts>
    <vt:vector size="24" baseType="lpstr">
      <vt:lpstr>Arial</vt:lpstr>
      <vt:lpstr>Cambria</vt:lpstr>
      <vt:lpstr>Calibri</vt:lpstr>
      <vt:lpstr>Wingdings 3</vt:lpstr>
      <vt:lpstr>Wingdings</vt:lpstr>
      <vt:lpstr>Gill Sans MT</vt:lpstr>
      <vt:lpstr>Times New Roman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ОТЧЕТ ДЕЯТЕЛЬНОСТИ  ООО УК «АЛЬТАИР»  за 2019 год </vt:lpstr>
      <vt:lpstr>Отчет деятельности службы АДС за 2019 год</vt:lpstr>
      <vt:lpstr>Отчет финансово-хозяйственной деятельности за 2019 год </vt:lpstr>
      <vt:lpstr>Отчет финансово-хозяйственной деятельности за 2019 год </vt:lpstr>
      <vt:lpstr>Отчет финансово-хозяйственной деятельности за 2019 год </vt:lpstr>
      <vt:lpstr>Израсходовано средств по управлению и тех. обслуживанию дома</vt:lpstr>
      <vt:lpstr>Израсходовано средств по управлению и тех. обслуживанию дома</vt:lpstr>
      <vt:lpstr>Отчет финансово-хозяйственной деятельности за 2019 год  по коммунальным услугам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ДЕЯТЕЛЬНОСТИ  ООО УК «АЛЬТАИР»  за 2015 год</dc:title>
  <dc:creator>Админ</dc:creator>
  <cp:lastModifiedBy>1</cp:lastModifiedBy>
  <cp:revision>52</cp:revision>
  <dcterms:created xsi:type="dcterms:W3CDTF">2016-01-25T01:57:25Z</dcterms:created>
  <dcterms:modified xsi:type="dcterms:W3CDTF">2020-04-20T06:31:11Z</dcterms:modified>
</cp:coreProperties>
</file>