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9" autoAdjust="0"/>
    <p:restoredTop sz="94660"/>
  </p:normalViewPr>
  <p:slideViewPr>
    <p:cSldViewPr>
      <p:cViewPr varScale="1">
        <p:scale>
          <a:sx n="87" d="100"/>
          <a:sy n="87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B8474AF4-1403-462F-8153-525835A7D74B}" type="datetimeFigureOut">
              <a:rPr lang="ru-RU"/>
              <a:pPr>
                <a:defRPr/>
              </a:pPr>
              <a:t>17.04.2020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2CED7-121A-48CB-B57B-59AE13676F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49C82-2F4F-4FA6-BCC2-E160A8BB3BAF}" type="datetimeFigureOut">
              <a:rPr lang="ru-RU"/>
              <a:pPr>
                <a:defRPr/>
              </a:pPr>
              <a:t>17.04.2020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A9E354-C134-434D-9B54-E51BD59F0B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A21F8-5D63-490D-8063-D7259BB3070E}" type="datetimeFigureOut">
              <a:rPr lang="ru-RU"/>
              <a:pPr>
                <a:defRPr/>
              </a:pPr>
              <a:t>17.04.2020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3A048-43D5-4C23-BD84-2DC6FAAAF9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9B838-C645-41D8-8987-AF5C15C72897}" type="datetimeFigureOut">
              <a:rPr lang="ru-RU"/>
              <a:pPr>
                <a:defRPr/>
              </a:pPr>
              <a:t>17.04.2020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A7B1B9-36F6-4214-86C2-1B93EC681D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84BA9E-57E6-4372-A691-9E624BB7205F}" type="datetimeFigureOut">
              <a:rPr lang="ru-RU"/>
              <a:pPr>
                <a:defRPr/>
              </a:pPr>
              <a:t>17.04.2020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34A8F7-4F8D-444E-8787-E2F0969EBD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8F8935-3E61-4FFF-AD6E-2966019D7FF9}" type="datetimeFigureOut">
              <a:rPr lang="ru-RU"/>
              <a:pPr>
                <a:defRPr/>
              </a:pPr>
              <a:t>17.04.2020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11C39-8443-4AF2-9D9C-410E563D39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DC42C2-7F62-4FA2-9DCB-C63DD7B94F26}" type="datetimeFigureOut">
              <a:rPr lang="ru-RU"/>
              <a:pPr>
                <a:defRPr/>
              </a:pPr>
              <a:t>17.04.2020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66756D-493E-44A7-9BF0-509480225D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1ACCE1-0F0A-47EA-BAA2-43DBEB3C3908}" type="datetimeFigureOut">
              <a:rPr lang="ru-RU"/>
              <a:pPr>
                <a:defRPr/>
              </a:pPr>
              <a:t>17.04.2020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70F31-3D5D-4F4F-8DBE-CBACF4D31C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EF037-56E4-4DEF-AFF3-B7BADF846791}" type="datetimeFigureOut">
              <a:rPr lang="ru-RU"/>
              <a:pPr>
                <a:defRPr/>
              </a:pPr>
              <a:t>17.04.2020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0BCA7-1F89-481B-B51A-71A52E83A0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66940-D3E8-4E58-A087-3E48C4B19693}" type="datetimeFigureOut">
              <a:rPr lang="ru-RU"/>
              <a:pPr>
                <a:defRPr/>
              </a:pPr>
              <a:t>17.04.2020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F3D10-1F5A-4A86-B861-5C5D84A487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A03B2-A960-41A1-AC0D-EE9245FCDF4F}" type="datetimeFigureOut">
              <a:rPr lang="ru-RU"/>
              <a:pPr>
                <a:defRPr/>
              </a:pPr>
              <a:t>17.04.2020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F3C6C-DB0F-4730-A269-454A1CB9B4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D652623-DD47-42AD-87FC-7798CE897301}" type="datetimeFigureOut">
              <a:rPr lang="ru-RU"/>
              <a:pPr>
                <a:defRPr/>
              </a:pPr>
              <a:t>17.04.2020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7D2395A-5F5C-45A5-A893-C3EF157EA3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219200" y="3643313"/>
            <a:ext cx="6924675" cy="1233487"/>
          </a:xfrm>
        </p:spPr>
        <p:txBody>
          <a:bodyPr/>
          <a:lstStyle/>
          <a:p>
            <a:pPr eaLnBrk="1" hangingPunct="1"/>
            <a:r>
              <a:rPr lang="ru-RU" sz="2300" smtClean="0"/>
              <a:t>ОТЧЕТ ДЕЯТЕЛЬНОСТИ </a:t>
            </a:r>
            <a:br>
              <a:rPr lang="ru-RU" sz="2300" smtClean="0"/>
            </a:br>
            <a:r>
              <a:rPr lang="ru-RU" sz="2300" smtClean="0"/>
              <a:t>ООО УК «АЛЬТАИР» </a:t>
            </a:r>
            <a:br>
              <a:rPr lang="ru-RU" sz="2300" smtClean="0"/>
            </a:br>
            <a:r>
              <a:rPr lang="ru-RU" sz="2300" smtClean="0"/>
              <a:t>за 201</a:t>
            </a:r>
            <a:r>
              <a:rPr lang="ru-RU" sz="2300" smtClean="0">
                <a:latin typeface="Arial" charset="0"/>
              </a:rPr>
              <a:t>9</a:t>
            </a:r>
            <a:r>
              <a:rPr lang="ru-RU" sz="2300" smtClean="0"/>
              <a:t>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5157788"/>
            <a:ext cx="6858000" cy="533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400" smtClean="0"/>
              <a:t>МКД: </a:t>
            </a:r>
            <a:r>
              <a:rPr lang="ru-RU" sz="2400" smtClean="0">
                <a:latin typeface="Arial" charset="0"/>
              </a:rPr>
              <a:t>Ломоносова, 29/1</a:t>
            </a:r>
            <a:endParaRPr lang="ru-RU" smtClean="0"/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6011863" y="188913"/>
            <a:ext cx="3168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УТВЕРЖДАЮ: Соломонов С.А.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« 17 »_апреля_2020 г.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службы АДС за 201</a:t>
            </a:r>
            <a:r>
              <a:rPr lang="ru-RU" sz="2900" b="1" smtClean="0">
                <a:latin typeface="Arial" charset="0"/>
              </a:rPr>
              <a:t>9</a:t>
            </a:r>
            <a:r>
              <a:rPr lang="ru-RU" sz="2900" b="1" smtClean="0"/>
              <a:t> год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ru-RU" b="1" smtClean="0"/>
              <a:t>В период с 01 января 201</a:t>
            </a:r>
            <a:r>
              <a:rPr lang="ru-RU" b="1" smtClean="0">
                <a:latin typeface="Arial" charset="0"/>
              </a:rPr>
              <a:t>9</a:t>
            </a:r>
            <a:r>
              <a:rPr lang="ru-RU" b="1" smtClean="0"/>
              <a:t> по 31 декабря 20</a:t>
            </a:r>
            <a:r>
              <a:rPr lang="ru-RU" b="1" smtClean="0">
                <a:latin typeface="Arial" charset="0"/>
              </a:rPr>
              <a:t>19</a:t>
            </a:r>
            <a:r>
              <a:rPr lang="ru-RU" b="1" smtClean="0"/>
              <a:t> г. </a:t>
            </a:r>
          </a:p>
          <a:p>
            <a:pPr algn="just" eaLnBrk="1" hangingPunct="1"/>
            <a:r>
              <a:rPr lang="ru-RU" b="1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smtClean="0">
                <a:latin typeface="Arial" charset="0"/>
              </a:rPr>
              <a:t>Ломоносова, 29/1</a:t>
            </a:r>
            <a:endParaRPr lang="ru-RU" b="1" smtClean="0"/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Сантехнические –</a:t>
            </a:r>
            <a:r>
              <a:rPr lang="ru-RU" smtClean="0">
                <a:latin typeface="Arial" charset="0"/>
              </a:rPr>
              <a:t> 74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Электротехнические – </a:t>
            </a:r>
            <a:r>
              <a:rPr lang="ru-RU" smtClean="0">
                <a:latin typeface="Arial" charset="0"/>
              </a:rPr>
              <a:t>8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Плотницкие работы –</a:t>
            </a:r>
            <a:r>
              <a:rPr lang="ru-RU" smtClean="0">
                <a:latin typeface="Arial" charset="0"/>
              </a:rPr>
              <a:t> 14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Содержание дворовой территории – </a:t>
            </a:r>
            <a:r>
              <a:rPr lang="ru-RU" smtClean="0">
                <a:latin typeface="Arial" charset="0"/>
              </a:rPr>
              <a:t>3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Уборка лестничных клеток – </a:t>
            </a:r>
            <a:r>
              <a:rPr lang="ru-RU" smtClean="0">
                <a:latin typeface="Arial" charset="0"/>
              </a:rPr>
              <a:t>3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Благоустройство территории –</a:t>
            </a:r>
            <a:r>
              <a:rPr lang="ru-RU" smtClean="0">
                <a:latin typeface="Arial" charset="0"/>
              </a:rPr>
              <a:t> 2</a:t>
            </a:r>
          </a:p>
          <a:p>
            <a:pPr eaLnBrk="1" hangingPunct="1"/>
            <a:r>
              <a:rPr lang="ru-RU" smtClean="0">
                <a:latin typeface="Arial" charset="0"/>
              </a:rPr>
              <a:t>Всего:104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 </a:t>
            </a:r>
            <a:r>
              <a:rPr lang="ru-RU" sz="2900" smtClean="0"/>
              <a:t>год </a:t>
            </a:r>
          </a:p>
        </p:txBody>
      </p:sp>
      <p:graphicFrame>
        <p:nvGraphicFramePr>
          <p:cNvPr id="15391" name="Group 31"/>
          <p:cNvGraphicFramePr>
            <a:graphicFrameLocks noGrp="1"/>
          </p:cNvGraphicFramePr>
          <p:nvPr/>
        </p:nvGraphicFramePr>
        <p:xfrm>
          <a:off x="642938" y="1428750"/>
          <a:ext cx="8286750" cy="5070475"/>
        </p:xfrm>
        <a:graphic>
          <a:graphicData uri="http://schemas.openxmlformats.org/drawingml/2006/table">
            <a:tbl>
              <a:tblPr/>
              <a:tblGrid>
                <a:gridCol w="1406525"/>
                <a:gridCol w="4117975"/>
                <a:gridCol w="2762250"/>
              </a:tblGrid>
              <a:tr h="10636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Жилищные услуги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1 206 907, 40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содержание дом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789 100, 35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тех. обслуживание ОИ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417 807, 05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 по содержанию и текущему ремонту ОИ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170 180, 46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6419" name="Group 35"/>
          <p:cNvGraphicFramePr>
            <a:graphicFrameLocks noGrp="1"/>
          </p:cNvGraphicFramePr>
          <p:nvPr/>
        </p:nvGraphicFramePr>
        <p:xfrm>
          <a:off x="468313" y="1196975"/>
          <a:ext cx="8429625" cy="4948238"/>
        </p:xfrm>
        <a:graphic>
          <a:graphicData uri="http://schemas.openxmlformats.org/drawingml/2006/table">
            <a:tbl>
              <a:tblPr/>
              <a:tblGrid>
                <a:gridCol w="1431925"/>
                <a:gridCol w="4187825"/>
                <a:gridCol w="2809875"/>
              </a:tblGrid>
              <a:tr h="9350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содержанию и тек. ремонту дома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1 223 028, 64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1 223 028, 64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154 059, 24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7450" name="Group 42"/>
          <p:cNvGraphicFramePr>
            <a:graphicFrameLocks noGrp="1"/>
          </p:cNvGraphicFramePr>
          <p:nvPr/>
        </p:nvGraphicFramePr>
        <p:xfrm>
          <a:off x="611188" y="1341438"/>
          <a:ext cx="8208962" cy="5153025"/>
        </p:xfrm>
        <a:graphic>
          <a:graphicData uri="http://schemas.openxmlformats.org/drawingml/2006/table">
            <a:tbl>
              <a:tblPr/>
              <a:tblGrid>
                <a:gridCol w="371475"/>
                <a:gridCol w="2581275"/>
                <a:gridCol w="2205037"/>
                <a:gridCol w="3051175"/>
              </a:tblGrid>
              <a:tr h="539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 за 2019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за 2019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417 807, 05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356 480, 83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63 484, 69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54 165, 21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98 368, 15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83 930, 90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75 121, 90 руб.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64 096,09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ИТОГО: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654 781, 79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558 673, 03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Процент собираемости за 2019 год составил: 85,32%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>
          <a:xfrm>
            <a:off x="468313" y="115888"/>
            <a:ext cx="8229600" cy="990600"/>
          </a:xfrm>
        </p:spPr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Arial" charset="0"/>
              </a:rPr>
              <a:t>Подготовка дома к отопительному сезону –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Arial" charset="0"/>
              </a:rPr>
              <a:t>57 775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Arial" charset="0"/>
              </a:rPr>
              <a:t>Сан. технические материалы – 2 081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Arial" charset="0"/>
              </a:rPr>
              <a:t>Электротехнические материалы – 2 200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Arial" charset="0"/>
              </a:rPr>
              <a:t>Услуги дезинсекции – 6 000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Arial" charset="0"/>
              </a:rPr>
              <a:t>Сброс и вывоз снега – 5 580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Arial" charset="0"/>
              </a:rPr>
              <a:t>Высадка цветов –  15 500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Arial" charset="0"/>
              </a:rPr>
              <a:t>Высадка саженцев – 7 000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Arial" charset="0"/>
              </a:rPr>
              <a:t>Скос травы – 2 000 руб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Arial" charset="0"/>
              </a:rPr>
              <a:t>Анализ снега –2 425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200" smtClean="0">
                <a:latin typeface="Arial" charset="0"/>
              </a:rPr>
              <a:t>Бытовая химия – 3 300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200" smtClean="0">
                <a:latin typeface="Arial" charset="0"/>
              </a:rPr>
              <a:t>Инвентарь, спецодежда – 2 164 руб.</a:t>
            </a:r>
          </a:p>
          <a:p>
            <a:pPr eaLnBrk="1" hangingPunct="1">
              <a:lnSpc>
                <a:spcPct val="90000"/>
              </a:lnSpc>
            </a:pPr>
            <a:endParaRPr lang="ru-RU" sz="240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ru-RU" sz="240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ru-RU" sz="24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Ведение сайта и ЭЦП на ГИС ЖКХ – 7 055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Полиграфические и почтовые расходы – 7 224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Канцелярские товары – 2 243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Банковское обслуживание – 9 258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Обслуживание и содержание оргтехники – 1 829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Госпошлина, нотариус – 10 241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Транспортные расходы – 9 966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Услуги связи интернет – 4 943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Накладные расходы – 399 889 руб.</a:t>
            </a:r>
          </a:p>
          <a:p>
            <a:pPr eaLnBrk="1" hangingPunct="1">
              <a:lnSpc>
                <a:spcPct val="90000"/>
              </a:lnSpc>
            </a:pPr>
            <a:endParaRPr lang="ru-RU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447088" cy="1058862"/>
          </a:xfrm>
        </p:spPr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</a:t>
            </a:r>
            <a:r>
              <a:rPr lang="ru-RU" sz="2900" smtClean="0">
                <a:latin typeface="Arial" charset="0"/>
              </a:rPr>
              <a:t> </a:t>
            </a:r>
            <a:r>
              <a:rPr lang="ru-RU" sz="2900" smtClean="0"/>
              <a:t> по коммунальным услугам</a:t>
            </a:r>
          </a:p>
        </p:txBody>
      </p:sp>
      <p:graphicFrame>
        <p:nvGraphicFramePr>
          <p:cNvPr id="20533" name="Group 53"/>
          <p:cNvGraphicFramePr>
            <a:graphicFrameLocks noGrp="1"/>
          </p:cNvGraphicFramePr>
          <p:nvPr/>
        </p:nvGraphicFramePr>
        <p:xfrm>
          <a:off x="250825" y="1268413"/>
          <a:ext cx="8713788" cy="5453062"/>
        </p:xfrm>
        <a:graphic>
          <a:graphicData uri="http://schemas.openxmlformats.org/drawingml/2006/table">
            <a:tbl>
              <a:tblPr/>
              <a:tblGrid>
                <a:gridCol w="2017713"/>
                <a:gridCol w="2087562"/>
                <a:gridCol w="1800225"/>
                <a:gridCol w="1439863"/>
                <a:gridCol w="136842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услуги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потребителем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потребления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потребителями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Задолженность потребителей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Водоотведение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150 759, 49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194 645, 00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148 376, 27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2 383, 22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178 142, 52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168 763, 00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166 919, 53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11 222, 99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Отопление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1 182 302, 62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1 050 674, 96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952 094, 60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230 208, 02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137 773, 94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194 347, 70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137 843, 84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-69, 90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Электроснабжение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532 080, 10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398 558, 20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461 824, 67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70 255, 43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Газ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28731" name="Group 59"/>
          <p:cNvGraphicFramePr>
            <a:graphicFrameLocks noGrp="1"/>
          </p:cNvGraphicFramePr>
          <p:nvPr>
            <p:ph type="body" idx="4294967295"/>
          </p:nvPr>
        </p:nvGraphicFramePr>
        <p:xfrm>
          <a:off x="457200" y="1219200"/>
          <a:ext cx="8229600" cy="4910138"/>
        </p:xfrm>
        <a:graphic>
          <a:graphicData uri="http://schemas.openxmlformats.org/drawingml/2006/table">
            <a:tbl>
              <a:tblPr/>
              <a:tblGrid>
                <a:gridCol w="1028700"/>
                <a:gridCol w="3086100"/>
                <a:gridCol w="2057400"/>
                <a:gridCol w="2057400"/>
              </a:tblGrid>
              <a:tr h="8175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 Общая информация по предоставленным услугам: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380 197, 99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304 871, 76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2141</TotalTime>
  <Words>555</Words>
  <Application>Microsoft Office PowerPoint</Application>
  <PresentationFormat>Экран (4:3)</PresentationFormat>
  <Paragraphs>147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Arial</vt:lpstr>
      <vt:lpstr>Cambria</vt:lpstr>
      <vt:lpstr>Calibri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ОТЧЕТ ДЕЯТЕЛЬНОСТИ  ООО УК «АЛЬТАИР»  за 2019 год </vt:lpstr>
      <vt:lpstr>Отчет деятельности службы АДС за 2019 год</vt:lpstr>
      <vt:lpstr>Отчет финансово-хозяйственной деятельности за 2019 год </vt:lpstr>
      <vt:lpstr>Отчет финансово-хозяйственной деятельности за 2019 год </vt:lpstr>
      <vt:lpstr>Отчет финансово-хозяйственной деятельности за 2019 год </vt:lpstr>
      <vt:lpstr>Израсходовано средств по управлению и тех. обслуживанию дома</vt:lpstr>
      <vt:lpstr>Израсходовано средств по управлению и тех. обслуживанию дома</vt:lpstr>
      <vt:lpstr>Отчет финансово-хозяйственной деятельности за 2019 год  по коммунальным услугам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1</cp:lastModifiedBy>
  <cp:revision>54</cp:revision>
  <dcterms:created xsi:type="dcterms:W3CDTF">2016-01-25T01:57:25Z</dcterms:created>
  <dcterms:modified xsi:type="dcterms:W3CDTF">2020-04-17T05:33:23Z</dcterms:modified>
</cp:coreProperties>
</file>