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BC2A22BD-BA84-4A84-8260-2DFC049572F8}" type="datetimeFigureOut">
              <a:rPr lang="ru-RU"/>
              <a:pPr>
                <a:defRPr/>
              </a:pPr>
              <a:t>16.04.2020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28D712-CF6C-462B-8AC6-4D8CEA34F5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0A35E-77A1-4FEC-A357-2CEF390CFFC3}" type="datetimeFigureOut">
              <a:rPr lang="ru-RU"/>
              <a:pPr>
                <a:defRPr/>
              </a:pPr>
              <a:t>16.04.2020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295B3-3959-493C-B481-81CCED5DAF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371B5-D277-4F24-A4C2-2CB1588881B2}" type="datetimeFigureOut">
              <a:rPr lang="ru-RU"/>
              <a:pPr>
                <a:defRPr/>
              </a:pPr>
              <a:t>16.04.2020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084D7-D3C7-473F-8D45-7B2CEC9B83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5D027-C8A8-4018-BFBD-5A129D836AE6}" type="datetimeFigureOut">
              <a:rPr lang="ru-RU"/>
              <a:pPr>
                <a:defRPr/>
              </a:pPr>
              <a:t>16.04.2020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C82AE-717A-4E1C-812E-954EB1AC8C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1B63D7-3863-4F2C-859B-3524A8CF739A}" type="datetimeFigureOut">
              <a:rPr lang="ru-RU"/>
              <a:pPr>
                <a:defRPr/>
              </a:pPr>
              <a:t>16.04.2020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CD633-7455-40FB-854B-05DD8E1391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165F9-B280-4272-8024-F4F4427EAFC8}" type="datetimeFigureOut">
              <a:rPr lang="ru-RU"/>
              <a:pPr>
                <a:defRPr/>
              </a:pPr>
              <a:t>16.04.2020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3473E-6750-48D3-9F1F-1052537044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14B448-17CD-4A9D-B417-DC70E98BC421}" type="datetimeFigureOut">
              <a:rPr lang="ru-RU"/>
              <a:pPr>
                <a:defRPr/>
              </a:pPr>
              <a:t>16.04.2020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F5B06-CA9C-4BB5-9527-F52590B350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37C09-B361-4109-ABE1-A74D4B2D7699}" type="datetimeFigureOut">
              <a:rPr lang="ru-RU"/>
              <a:pPr>
                <a:defRPr/>
              </a:pPr>
              <a:t>16.04.2020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D5109-2EAD-4F3E-A660-45B3F786B7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53D78-297D-4E6D-8F86-62819D6B975D}" type="datetimeFigureOut">
              <a:rPr lang="ru-RU"/>
              <a:pPr>
                <a:defRPr/>
              </a:pPr>
              <a:t>16.04.2020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169280-A069-4395-BD27-D9A4722D58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2EFE1-4428-4062-8088-96CD320B3B0C}" type="datetimeFigureOut">
              <a:rPr lang="ru-RU"/>
              <a:pPr>
                <a:defRPr/>
              </a:pPr>
              <a:t>16.04.2020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2588B-4AAC-4DCE-8C38-07860DEED6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26AB3-4D31-4AA2-A3A3-4A9DF661635C}" type="datetimeFigureOut">
              <a:rPr lang="ru-RU"/>
              <a:pPr>
                <a:defRPr/>
              </a:pPr>
              <a:t>16.04.2020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BB703-1E30-42B6-BF5C-E42BE94C01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4F39EC6-6C40-49F8-A025-55C5F49A87D8}" type="datetimeFigureOut">
              <a:rPr lang="ru-RU"/>
              <a:pPr>
                <a:defRPr/>
              </a:pPr>
              <a:t>16.04.2020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2FACB82-7E2E-455F-9726-79ABCDB1F4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201</a:t>
            </a:r>
            <a:r>
              <a:rPr lang="ru-RU" sz="2300" smtClean="0">
                <a:latin typeface="Arial" charset="0"/>
              </a:rPr>
              <a:t>9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913" y="5084763"/>
            <a:ext cx="6911975" cy="8223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mtClean="0"/>
              <a:t>МКД: </a:t>
            </a:r>
            <a:r>
              <a:rPr lang="ru-RU" smtClean="0">
                <a:latin typeface="Arial" charset="0"/>
              </a:rPr>
              <a:t>Ломоносова, 31/2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mtClean="0">
                <a:latin typeface="Arial" charset="0"/>
              </a:rPr>
              <a:t>Ломоносова, 31/3</a:t>
            </a:r>
            <a:endParaRPr lang="ru-RU" smtClean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15 »_апреля_2020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201</a:t>
            </a:r>
            <a:r>
              <a:rPr lang="ru-RU" sz="2900" b="1" smtClean="0">
                <a:latin typeface="Arial" charset="0"/>
              </a:rPr>
              <a:t>9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201</a:t>
            </a:r>
            <a:r>
              <a:rPr lang="ru-RU" b="1" smtClean="0">
                <a:latin typeface="Arial" charset="0"/>
              </a:rPr>
              <a:t>9</a:t>
            </a:r>
            <a:r>
              <a:rPr lang="ru-RU" b="1" smtClean="0"/>
              <a:t> по 31 декабря 20</a:t>
            </a:r>
            <a:r>
              <a:rPr lang="ru-RU" b="1" smtClean="0">
                <a:latin typeface="Arial" charset="0"/>
              </a:rPr>
              <a:t>19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Ломоносова, 31/2; 31/3</a:t>
            </a:r>
            <a:endParaRPr lang="ru-RU" b="1" smtClean="0"/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 </a:t>
            </a:r>
            <a:r>
              <a:rPr lang="ru-RU" smtClean="0">
                <a:latin typeface="Arial" charset="0"/>
              </a:rPr>
              <a:t>96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18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10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7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2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 137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0475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966 702, 60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503 854, 98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462 847, 62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150 950, 28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468313" y="1196975"/>
          <a:ext cx="8429625" cy="4948238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983 303, 45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983 303, 45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134 349, 43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462 847, 62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388 142, 88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54 654, 25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45 833, 04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92 899, 24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77 904, 89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122 250, 96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102 518, 91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732 652, 07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614 399, 72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2019 год составил: 83,85%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115888"/>
            <a:ext cx="8229600" cy="990600"/>
          </a:xfrm>
        </p:spPr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z="2800" smtClean="0">
                <a:latin typeface="Arial" charset="0"/>
              </a:rPr>
              <a:t>Подготовка дома к отопительному сезону – </a:t>
            </a:r>
          </a:p>
          <a:p>
            <a:pPr eaLnBrk="1" hangingPunct="1"/>
            <a:r>
              <a:rPr lang="ru-RU" sz="2800" smtClean="0">
                <a:latin typeface="Arial" charset="0"/>
              </a:rPr>
              <a:t>42 555 руб.</a:t>
            </a:r>
          </a:p>
          <a:p>
            <a:pPr eaLnBrk="1" hangingPunct="1"/>
            <a:r>
              <a:rPr lang="ru-RU" sz="2800" smtClean="0">
                <a:latin typeface="Arial" charset="0"/>
              </a:rPr>
              <a:t>Сан. технические материалы – 9 197 руб.</a:t>
            </a:r>
          </a:p>
          <a:p>
            <a:pPr eaLnBrk="1" hangingPunct="1"/>
            <a:r>
              <a:rPr lang="ru-RU" sz="2800" smtClean="0">
                <a:latin typeface="Arial" charset="0"/>
              </a:rPr>
              <a:t>Электротехнические материалы – 3 580 руб.</a:t>
            </a:r>
          </a:p>
          <a:p>
            <a:pPr eaLnBrk="1" hangingPunct="1"/>
            <a:r>
              <a:rPr lang="ru-RU" sz="2800" smtClean="0">
                <a:latin typeface="Arial" charset="0"/>
              </a:rPr>
              <a:t>Покупка и монтаж почт ящиков – 9 968 руб.</a:t>
            </a:r>
          </a:p>
          <a:p>
            <a:pPr eaLnBrk="1" hangingPunct="1"/>
            <a:r>
              <a:rPr lang="ru-RU" sz="2800" smtClean="0">
                <a:latin typeface="Arial" charset="0"/>
              </a:rPr>
              <a:t>Сварка, покраска сан. баков – 2 152 руб.</a:t>
            </a:r>
          </a:p>
          <a:p>
            <a:pPr eaLnBrk="1" hangingPunct="1"/>
            <a:r>
              <a:rPr lang="ru-RU" sz="2800" smtClean="0">
                <a:latin typeface="Arial" charset="0"/>
              </a:rPr>
              <a:t>Высадка цветов – 8 250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Бытовая химия – 6 249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Инвентарь, спецодежда – 4 400 руб.</a:t>
            </a:r>
          </a:p>
          <a:p>
            <a:pPr eaLnBrk="1" hangingPunct="1"/>
            <a:endParaRPr lang="ru-RU" sz="2800" smtClean="0">
              <a:latin typeface="Arial" charset="0"/>
            </a:endParaRPr>
          </a:p>
          <a:p>
            <a:pPr eaLnBrk="1" hangingPunct="1"/>
            <a:endParaRPr lang="ru-RU" sz="2800" smtClean="0">
              <a:latin typeface="Arial" charset="0"/>
            </a:endParaRPr>
          </a:p>
          <a:p>
            <a:pPr eaLnBrk="1" hangingPunct="1"/>
            <a:endParaRPr lang="ru-RU" sz="28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Ведение сайта и ЭЦП на ГИС ЖКХ – 3 710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Полиграфические и почтовые расходы – 6 700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Канцелярские товары – 2 080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Банковское обслуживание – 8 588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Обслуживание и содержание оргтехники – 1 696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Госпошлина, нотариус – 9 500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Транспортные расходы – 9 244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Услуги связи интернет – 4 585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Накладные расходы – 481 945 руб.</a:t>
            </a:r>
          </a:p>
          <a:p>
            <a:pPr eaLnBrk="1" hangingPunct="1">
              <a:lnSpc>
                <a:spcPct val="90000"/>
              </a:lnSpc>
            </a:pPr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250825" y="1268413"/>
          <a:ext cx="8713788" cy="5453062"/>
        </p:xfrm>
        <a:graphic>
          <a:graphicData uri="http://schemas.openxmlformats.org/drawingml/2006/table">
            <a:tbl>
              <a:tblPr/>
              <a:tblGrid>
                <a:gridCol w="2017713"/>
                <a:gridCol w="2087562"/>
                <a:gridCol w="1800225"/>
                <a:gridCol w="1439863"/>
                <a:gridCol w="13684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118 688, 19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192 950, 60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105 618, 98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13 069, 21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137 486, 62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385 202, 86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126 241, 57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11 245, 05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1 552 896, 41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1 538 093, 11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1 299 783, 27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253 113, 14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110 975, 46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213 023, 00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97 923, 79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13 051, 67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96 219, 14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92 093, 90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81 863, 49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14 355, 65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404 661, 69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303 572, 03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2014</TotalTime>
  <Words>543</Words>
  <Application>Microsoft Office PowerPoint</Application>
  <PresentationFormat>Экран (4:3)</PresentationFormat>
  <Paragraphs>145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2019 год </vt:lpstr>
      <vt:lpstr>Отчет деятельности службы АДС за 2019 год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2019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52</cp:revision>
  <dcterms:created xsi:type="dcterms:W3CDTF">2016-01-25T01:57:25Z</dcterms:created>
  <dcterms:modified xsi:type="dcterms:W3CDTF">2020-04-16T02:07:21Z</dcterms:modified>
</cp:coreProperties>
</file>