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65" r:id="rId5"/>
    <p:sldId id="266" r:id="rId6"/>
    <p:sldId id="268" r:id="rId7"/>
    <p:sldId id="269" r:id="rId8"/>
    <p:sldId id="267" r:id="rId9"/>
    <p:sldId id="270" r:id="rId10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09" autoAdjust="0"/>
    <p:restoredTop sz="94660"/>
  </p:normalViewPr>
  <p:slideViewPr>
    <p:cSldViewPr>
      <p:cViewPr varScale="1">
        <p:scale>
          <a:sx n="87" d="100"/>
          <a:sy n="87" d="100"/>
        </p:scale>
        <p:origin x="-13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73A7F849-7D93-403B-BC55-34877E6EE154}" type="datetimeFigureOut">
              <a:rPr lang="ru-RU"/>
              <a:pPr>
                <a:defRPr/>
              </a:pPr>
              <a:t>16.03.2020</a:t>
            </a:fld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CED1FB-6604-48E2-B1D9-F0B34BE4F0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A54CA-476E-4C2C-8988-32270E95D2F2}" type="datetimeFigureOut">
              <a:rPr lang="ru-RU"/>
              <a:pPr>
                <a:defRPr/>
              </a:pPr>
              <a:t>16.03.2020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332F4-A76D-4FE2-ADBB-3BF247FAF5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46E07-F7CD-4CF9-8657-AA348E4CEC1C}" type="datetimeFigureOut">
              <a:rPr lang="ru-RU"/>
              <a:pPr>
                <a:defRPr/>
              </a:pPr>
              <a:t>16.03.2020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7A5C8-4327-46D7-91A4-D409B0109D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111BB0-83AD-4D51-A0C5-59D5DA0B48B9}" type="datetimeFigureOut">
              <a:rPr lang="ru-RU"/>
              <a:pPr>
                <a:defRPr/>
              </a:pPr>
              <a:t>16.03.2020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4016C2-0339-4126-9F3A-777090F525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EC795F-2066-44F5-8E1D-8C5DB26634DA}" type="datetimeFigureOut">
              <a:rPr lang="ru-RU"/>
              <a:pPr>
                <a:defRPr/>
              </a:pPr>
              <a:t>16.03.2020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E9A068-0F74-4FFB-8BD2-F9352B2954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1FDDD-70AB-425F-8A0A-6C0632AE29B1}" type="datetimeFigureOut">
              <a:rPr lang="ru-RU"/>
              <a:pPr>
                <a:defRPr/>
              </a:pPr>
              <a:t>16.03.2020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5B7EE-8D7A-41C3-B334-745321EBCC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FBB396-CEF6-4A03-9C97-D206DBC0532D}" type="datetimeFigureOut">
              <a:rPr lang="ru-RU"/>
              <a:pPr>
                <a:defRPr/>
              </a:pPr>
              <a:t>16.03.2020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71D3E6-D4F3-4F1B-BC13-370A4A952B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DD201-C6FF-41E1-9510-2EFE745089E0}" type="datetimeFigureOut">
              <a:rPr lang="ru-RU"/>
              <a:pPr>
                <a:defRPr/>
              </a:pPr>
              <a:t>16.03.2020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14F08A-5251-4976-AA62-63630E006B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B17794-AD18-436C-A903-F75D1E599FD4}" type="datetimeFigureOut">
              <a:rPr lang="ru-RU"/>
              <a:pPr>
                <a:defRPr/>
              </a:pPr>
              <a:t>16.03.2020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44122D-1DEB-4AA0-B539-3B64E94408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E62AC-5C5C-4325-9469-2BAF7C52AA11}" type="datetimeFigureOut">
              <a:rPr lang="ru-RU"/>
              <a:pPr>
                <a:defRPr/>
              </a:pPr>
              <a:t>16.03.2020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A5746D-851D-4D84-8F5F-D5625721D2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75A1D-7E15-4BA5-9090-3480899064DF}" type="datetimeFigureOut">
              <a:rPr lang="ru-RU"/>
              <a:pPr>
                <a:defRPr/>
              </a:pPr>
              <a:t>16.03.2020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B75EF-D156-4714-87CF-8F17982EFF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7830CA5-C45A-4600-BCB4-A41A33E39AD6}" type="datetimeFigureOut">
              <a:rPr lang="ru-RU"/>
              <a:pPr>
                <a:defRPr/>
              </a:pPr>
              <a:t>16.03.2020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92D687C-F62A-4B18-B1D0-9EF4708A2E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74" r:id="rId6"/>
    <p:sldLayoutId id="2147483675" r:id="rId7"/>
    <p:sldLayoutId id="2147483676" r:id="rId8"/>
    <p:sldLayoutId id="2147483677" r:id="rId9"/>
    <p:sldLayoutId id="2147483668" r:id="rId10"/>
    <p:sldLayoutId id="214748367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1219200" y="3643313"/>
            <a:ext cx="6924675" cy="1233487"/>
          </a:xfrm>
        </p:spPr>
        <p:txBody>
          <a:bodyPr/>
          <a:lstStyle/>
          <a:p>
            <a:pPr eaLnBrk="1" hangingPunct="1"/>
            <a:r>
              <a:rPr lang="ru-RU" sz="2300" smtClean="0"/>
              <a:t>ОТЧЕТ ДЕЯТЕЛЬНОСТИ </a:t>
            </a:r>
            <a:br>
              <a:rPr lang="ru-RU" sz="2300" smtClean="0"/>
            </a:br>
            <a:r>
              <a:rPr lang="ru-RU" sz="2300" smtClean="0"/>
              <a:t>ООО УК «АЛЬТАИР» </a:t>
            </a:r>
            <a:br>
              <a:rPr lang="ru-RU" sz="2300" smtClean="0"/>
            </a:br>
            <a:r>
              <a:rPr lang="ru-RU" sz="2300" smtClean="0"/>
              <a:t>за 201</a:t>
            </a:r>
            <a:r>
              <a:rPr lang="ru-RU" sz="2300" smtClean="0">
                <a:latin typeface="Arial" charset="0"/>
              </a:rPr>
              <a:t>9</a:t>
            </a:r>
            <a:r>
              <a:rPr lang="ru-RU" sz="2300" smtClean="0"/>
              <a:t> год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5157788"/>
            <a:ext cx="6858000" cy="533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400" smtClean="0"/>
              <a:t>МКД: </a:t>
            </a:r>
            <a:r>
              <a:rPr lang="ru-RU" sz="2400" smtClean="0">
                <a:latin typeface="Arial" charset="0"/>
              </a:rPr>
              <a:t>Пояркова, 19</a:t>
            </a:r>
            <a:endParaRPr lang="ru-RU" smtClean="0"/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6011863" y="188913"/>
            <a:ext cx="31686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УТВЕРЖДАЮ: Соломонов С.А.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Генеральный директор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ООО УК «Альтаир»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« 16 »_марта_2020 г.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b="1" smtClean="0"/>
              <a:t>Отчет деятельности службы АДС за 201</a:t>
            </a:r>
            <a:r>
              <a:rPr lang="ru-RU" sz="2900" b="1" smtClean="0">
                <a:latin typeface="Arial" charset="0"/>
              </a:rPr>
              <a:t>9</a:t>
            </a:r>
            <a:r>
              <a:rPr lang="ru-RU" sz="2900" b="1" smtClean="0"/>
              <a:t> год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 eaLnBrk="1" hangingPunct="1"/>
            <a:r>
              <a:rPr lang="ru-RU" b="1" smtClean="0"/>
              <a:t>В период с 01 января 201</a:t>
            </a:r>
            <a:r>
              <a:rPr lang="ru-RU" b="1" smtClean="0">
                <a:latin typeface="Arial" charset="0"/>
              </a:rPr>
              <a:t>9</a:t>
            </a:r>
            <a:r>
              <a:rPr lang="ru-RU" b="1" smtClean="0"/>
              <a:t> по 31 декабря 20</a:t>
            </a:r>
            <a:r>
              <a:rPr lang="ru-RU" b="1" smtClean="0">
                <a:latin typeface="Arial" charset="0"/>
              </a:rPr>
              <a:t>19</a:t>
            </a:r>
            <a:r>
              <a:rPr lang="ru-RU" b="1" smtClean="0"/>
              <a:t> г. </a:t>
            </a:r>
          </a:p>
          <a:p>
            <a:pPr algn="just" eaLnBrk="1" hangingPunct="1"/>
            <a:r>
              <a:rPr lang="ru-RU" b="1" smtClean="0"/>
              <a:t>В адрес УК «Альтаир» поступило следующее количество заявок от жильцов МКД расположенного по адресу: </a:t>
            </a:r>
            <a:r>
              <a:rPr lang="ru-RU" b="1" smtClean="0">
                <a:latin typeface="Arial" charset="0"/>
              </a:rPr>
              <a:t>Пояркова, 19</a:t>
            </a:r>
            <a:r>
              <a:rPr lang="ru-RU" b="1" smtClean="0"/>
              <a:t>  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Сантехнические –</a:t>
            </a:r>
            <a:r>
              <a:rPr lang="ru-RU" smtClean="0">
                <a:latin typeface="Arial" charset="0"/>
              </a:rPr>
              <a:t> 236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Электротехнические – </a:t>
            </a:r>
            <a:r>
              <a:rPr lang="ru-RU" smtClean="0">
                <a:latin typeface="Arial" charset="0"/>
              </a:rPr>
              <a:t>23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Плотницкие работы –</a:t>
            </a:r>
            <a:r>
              <a:rPr lang="ru-RU" smtClean="0">
                <a:latin typeface="Arial" charset="0"/>
              </a:rPr>
              <a:t> 65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Содержание дворовой территории – </a:t>
            </a:r>
            <a:r>
              <a:rPr lang="ru-RU" smtClean="0">
                <a:latin typeface="Arial" charset="0"/>
              </a:rPr>
              <a:t>1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Уборка лестничных клеток – </a:t>
            </a:r>
            <a:r>
              <a:rPr lang="ru-RU" smtClean="0">
                <a:latin typeface="Arial" charset="0"/>
              </a:rPr>
              <a:t>7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Благоустройство территории –</a:t>
            </a:r>
            <a:r>
              <a:rPr lang="ru-RU" smtClean="0">
                <a:latin typeface="Arial" charset="0"/>
              </a:rPr>
              <a:t> 1</a:t>
            </a:r>
          </a:p>
          <a:p>
            <a:pPr eaLnBrk="1" hangingPunct="1"/>
            <a:r>
              <a:rPr lang="ru-RU" smtClean="0">
                <a:latin typeface="Arial" charset="0"/>
              </a:rPr>
              <a:t>Всего:333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 </a:t>
            </a:r>
            <a:r>
              <a:rPr lang="ru-RU" sz="2900" smtClean="0"/>
              <a:t>год </a:t>
            </a:r>
          </a:p>
        </p:txBody>
      </p:sp>
      <p:graphicFrame>
        <p:nvGraphicFramePr>
          <p:cNvPr id="15391" name="Group 31"/>
          <p:cNvGraphicFramePr>
            <a:graphicFrameLocks noGrp="1"/>
          </p:cNvGraphicFramePr>
          <p:nvPr/>
        </p:nvGraphicFramePr>
        <p:xfrm>
          <a:off x="642938" y="1428750"/>
          <a:ext cx="8286750" cy="5070475"/>
        </p:xfrm>
        <a:graphic>
          <a:graphicData uri="http://schemas.openxmlformats.org/drawingml/2006/table">
            <a:tbl>
              <a:tblPr/>
              <a:tblGrid>
                <a:gridCol w="1406525"/>
                <a:gridCol w="4117975"/>
                <a:gridCol w="2762250"/>
              </a:tblGrid>
              <a:tr h="106362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Общая информация о начислении за услуги (работы) по содержанию и текущему ремонту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Жилищные услуги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3 881 771, 09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содержание дом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2 406 249, 89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тех. обслуживание ОИ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1 475 521, 20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управление домом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 по содержанию и текущему ремонту ОИ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558 498, 38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6420" name="Group 36"/>
          <p:cNvGraphicFramePr>
            <a:graphicFrameLocks noGrp="1"/>
          </p:cNvGraphicFramePr>
          <p:nvPr/>
        </p:nvGraphicFramePr>
        <p:xfrm>
          <a:off x="500063" y="1196975"/>
          <a:ext cx="8429625" cy="4948238"/>
        </p:xfrm>
        <a:graphic>
          <a:graphicData uri="http://schemas.openxmlformats.org/drawingml/2006/table">
            <a:tbl>
              <a:tblPr/>
              <a:tblGrid>
                <a:gridCol w="1431925"/>
                <a:gridCol w="4187825"/>
                <a:gridCol w="2809875"/>
              </a:tblGrid>
              <a:tr h="9350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Получено денежных средств от собственников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содержанию и тек. ремонту дома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3 776 552, 95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Денежных средств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3 776 552, 95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Целевых взносов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субсидий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Прочие поступления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663 716, 52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7447" name="Group 39"/>
          <p:cNvGraphicFramePr>
            <a:graphicFrameLocks noGrp="1"/>
          </p:cNvGraphicFramePr>
          <p:nvPr/>
        </p:nvGraphicFramePr>
        <p:xfrm>
          <a:off x="611188" y="1341438"/>
          <a:ext cx="8208962" cy="5149850"/>
        </p:xfrm>
        <a:graphic>
          <a:graphicData uri="http://schemas.openxmlformats.org/drawingml/2006/table">
            <a:tbl>
              <a:tblPr/>
              <a:tblGrid>
                <a:gridCol w="371475"/>
                <a:gridCol w="2581275"/>
                <a:gridCol w="2205037"/>
                <a:gridCol w="3051175"/>
              </a:tblGrid>
              <a:tr h="5397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 за 2019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за 2019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жилищного фонда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1 475 521, 20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1 217 794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электрооборудовани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301987, 66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249 238, 30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двора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297 437, 28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245 482, 20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1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мест общего пользования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532 326, 65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439 340, 90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ИТОГО: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2 607 272, 79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2 151 855, 40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Процент собираемости за 2019 год составил: 82,53%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196975"/>
            <a:ext cx="8229600" cy="491013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200" smtClean="0">
                <a:latin typeface="Arial" charset="0"/>
              </a:rPr>
              <a:t>Подготовка дома к отопительному сезону – 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smtClean="0">
                <a:latin typeface="Arial" charset="0"/>
              </a:rPr>
              <a:t>128 193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smtClean="0">
                <a:latin typeface="Arial" charset="0"/>
              </a:rPr>
              <a:t>Сан. технические материалы – 92 288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smtClean="0">
                <a:latin typeface="Arial" charset="0"/>
              </a:rPr>
              <a:t>Электротехнические материалы – 9 500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smtClean="0">
                <a:latin typeface="Arial" charset="0"/>
              </a:rPr>
              <a:t>Ремонт кровли – 122 698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smtClean="0">
                <a:latin typeface="Arial" charset="0"/>
              </a:rPr>
              <a:t>Косметический ремонт 1-х этажей – 52 268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smtClean="0">
                <a:latin typeface="Arial" charset="0"/>
              </a:rPr>
              <a:t>Частичный косметический ремонт подъездов – 40 200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smtClean="0">
                <a:latin typeface="Arial" charset="0"/>
              </a:rPr>
              <a:t>Мойка пирамид и стеклянных козырьков – 35 000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smtClean="0">
                <a:latin typeface="Arial" charset="0"/>
              </a:rPr>
              <a:t>Услуги паропропарочной установки – 18 000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smtClean="0">
                <a:latin typeface="Arial" charset="0"/>
              </a:rPr>
              <a:t>Услуги по дезинфекции – 6 000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smtClean="0">
                <a:latin typeface="Arial" charset="0"/>
              </a:rPr>
              <a:t>Сброс и вывоз снега – 26 073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smtClean="0">
                <a:latin typeface="Arial" charset="0"/>
              </a:rPr>
              <a:t>Высадка цветов и деревьев – 6 750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smtClean="0">
                <a:latin typeface="Arial" charset="0"/>
              </a:rPr>
              <a:t>Покраска ограждений и сан. баков – 2 900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smtClean="0">
                <a:latin typeface="Arial" charset="0"/>
              </a:rPr>
              <a:t>Анализ снега –2 425 руб.</a:t>
            </a:r>
          </a:p>
          <a:p>
            <a:pPr eaLnBrk="1" hangingPunct="1">
              <a:lnSpc>
                <a:spcPct val="80000"/>
              </a:lnSpc>
            </a:pPr>
            <a:endParaRPr lang="ru-RU" sz="22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196975"/>
            <a:ext cx="8229600" cy="4910138"/>
          </a:xfrm>
        </p:spPr>
        <p:txBody>
          <a:bodyPr/>
          <a:lstStyle/>
          <a:p>
            <a:pPr eaLnBrk="1" hangingPunct="1"/>
            <a:r>
              <a:rPr lang="ru-RU" sz="2200" smtClean="0">
                <a:latin typeface="Arial" charset="0"/>
              </a:rPr>
              <a:t>Ведение сайта и ЭЦП на ГИС ЖКХ – 13 489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Полиграфические и почтовые расходы – 24 357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Канцелярские товары – 7 562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Банковское обслуживание – 31 217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Обслуживание и содержание оргтехники – 6 167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Госпошлина, нотариус – 34 532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Инвентарь, спецодежда – 4 700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Транспортные расходы – 24 974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Бытовая химия – 5 650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Услуги связи интернет – 16 668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Накладные расходы – 1 430 224 руб.</a:t>
            </a:r>
          </a:p>
          <a:p>
            <a:pPr eaLnBrk="1" hangingPunct="1"/>
            <a:endParaRPr lang="ru-RU" sz="22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447088" cy="1058862"/>
          </a:xfrm>
        </p:spPr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</a:t>
            </a:r>
            <a:r>
              <a:rPr lang="ru-RU" sz="2900" smtClean="0">
                <a:latin typeface="Arial" charset="0"/>
              </a:rPr>
              <a:t> </a:t>
            </a:r>
            <a:r>
              <a:rPr lang="ru-RU" sz="2900" smtClean="0"/>
              <a:t> по коммунальным услугам</a:t>
            </a:r>
          </a:p>
        </p:txBody>
      </p:sp>
      <p:graphicFrame>
        <p:nvGraphicFramePr>
          <p:cNvPr id="20533" name="Group 53"/>
          <p:cNvGraphicFramePr>
            <a:graphicFrameLocks noGrp="1"/>
          </p:cNvGraphicFramePr>
          <p:nvPr/>
        </p:nvGraphicFramePr>
        <p:xfrm>
          <a:off x="250825" y="1268413"/>
          <a:ext cx="8713788" cy="5453062"/>
        </p:xfrm>
        <a:graphic>
          <a:graphicData uri="http://schemas.openxmlformats.org/drawingml/2006/table">
            <a:tbl>
              <a:tblPr/>
              <a:tblGrid>
                <a:gridCol w="2017713"/>
                <a:gridCol w="2087562"/>
                <a:gridCol w="1800225"/>
                <a:gridCol w="1439863"/>
                <a:gridCol w="1368425"/>
              </a:tblGrid>
              <a:tr h="865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 услуги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потребителем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Объем потребления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потребителями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Задолженность потребителей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Водоотведение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348 633, 47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443 509, 70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335 295, 46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13 338, 01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423 913, 95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1 149 144, 85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421 209, 85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2 704, 10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Отопление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4 111 533, 60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2 680 425, 30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3 315 754, 56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795 779, 04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324 916, 03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459 023, 56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304 991, 94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19 924, 09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Электроснабжение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1 062 321, 60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1 462 304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878 577, 92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183 743, 68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Газ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27 609, 99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27 381, 57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30 164, 18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- 2 254, 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28731" name="Group 59"/>
          <p:cNvGraphicFramePr>
            <a:graphicFrameLocks noGrp="1"/>
          </p:cNvGraphicFramePr>
          <p:nvPr>
            <p:ph type="body" idx="4294967295"/>
          </p:nvPr>
        </p:nvGraphicFramePr>
        <p:xfrm>
          <a:off x="457200" y="1219200"/>
          <a:ext cx="8229600" cy="4910138"/>
        </p:xfrm>
        <a:graphic>
          <a:graphicData uri="http://schemas.openxmlformats.org/drawingml/2006/table">
            <a:tbl>
              <a:tblPr/>
              <a:tblGrid>
                <a:gridCol w="1028700"/>
                <a:gridCol w="3086100"/>
                <a:gridCol w="2057400"/>
                <a:gridCol w="2057400"/>
              </a:tblGrid>
              <a:tr h="81756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2. Общая информация по предоставленным услугам: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927 127, 82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1 049 092, 98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2007</TotalTime>
  <Words>608</Words>
  <Application>Microsoft Office PowerPoint</Application>
  <PresentationFormat>Экран (4:3)</PresentationFormat>
  <Paragraphs>150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9</vt:i4>
      </vt:variant>
    </vt:vector>
  </HeadingPairs>
  <TitlesOfParts>
    <vt:vector size="24" baseType="lpstr">
      <vt:lpstr>Arial</vt:lpstr>
      <vt:lpstr>Cambria</vt:lpstr>
      <vt:lpstr>Calibri</vt:lpstr>
      <vt:lpstr>Wingdings 3</vt:lpstr>
      <vt:lpstr>Wingdings</vt:lpstr>
      <vt:lpstr>Gill Sans MT</vt:lpstr>
      <vt:lpstr>Times New Roman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ОТЧЕТ ДЕЯТЕЛЬНОСТИ  ООО УК «АЛЬТАИР»  за 2019 год </vt:lpstr>
      <vt:lpstr>Отчет деятельности службы АДС за 2019 год</vt:lpstr>
      <vt:lpstr>Отчет финансово-хозяйственной деятельности за 2019 год </vt:lpstr>
      <vt:lpstr>Отчет финансово-хозяйственной деятельности за 2019 год </vt:lpstr>
      <vt:lpstr>Отчет финансово-хозяйственной деятельности за 2019 год </vt:lpstr>
      <vt:lpstr>Израсходовано средств по управлению и тех. обслуживанию дома</vt:lpstr>
      <vt:lpstr>Израсходовано средств по управлению и тех. обслуживанию дома</vt:lpstr>
      <vt:lpstr>Отчет финансово-хозяйственной деятельности за 2019 год  по коммунальным услугам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ООО УК «АЛЬТАИР»  за 2015 год</dc:title>
  <dc:creator>Админ</dc:creator>
  <cp:lastModifiedBy>1</cp:lastModifiedBy>
  <cp:revision>48</cp:revision>
  <dcterms:created xsi:type="dcterms:W3CDTF">2016-01-25T01:57:25Z</dcterms:created>
  <dcterms:modified xsi:type="dcterms:W3CDTF">2020-03-16T08:57:56Z</dcterms:modified>
</cp:coreProperties>
</file>