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4" r:id="rId4"/>
    <p:sldId id="265" r:id="rId5"/>
    <p:sldId id="266" r:id="rId6"/>
    <p:sldId id="268" r:id="rId7"/>
    <p:sldId id="269" r:id="rId8"/>
    <p:sldId id="267" r:id="rId9"/>
    <p:sldId id="270" r:id="rId10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09" autoAdjust="0"/>
    <p:restoredTop sz="94660"/>
  </p:normalViewPr>
  <p:slideViewPr>
    <p:cSldViewPr>
      <p:cViewPr varScale="1">
        <p:scale>
          <a:sx n="87" d="100"/>
          <a:sy n="87" d="100"/>
        </p:scale>
        <p:origin x="-13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20"/>
          <p:cNvSpPr/>
          <p:nvPr/>
        </p:nvSpPr>
        <p:spPr>
          <a:xfrm>
            <a:off x="904875" y="3648075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21"/>
          <p:cNvSpPr/>
          <p:nvPr/>
        </p:nvSpPr>
        <p:spPr>
          <a:xfrm>
            <a:off x="904875" y="3648075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0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9842376E-B684-4270-8CF9-830B26A8E4EF}" type="datetimeFigureOut">
              <a:rPr lang="ru-RU"/>
              <a:pPr>
                <a:defRPr/>
              </a:pPr>
              <a:t>20.04.2021</a:t>
            </a:fld>
            <a:endParaRPr lang="ru-RU"/>
          </a:p>
        </p:txBody>
      </p:sp>
      <p:sp>
        <p:nvSpPr>
          <p:cNvPr id="11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E8B3E9-102B-4EC4-BA44-843D455DCC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6EFCDD-CB70-4D86-AE31-2F58158802FE}" type="datetimeFigureOut">
              <a:rPr lang="ru-RU"/>
              <a:pPr>
                <a:defRPr/>
              </a:pPr>
              <a:t>20.04.2021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64F5CD-FC01-4DFB-9942-A99AAD93EE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323D3C-D119-466C-9B84-E7DD0EA4B4F9}" type="datetimeFigureOut">
              <a:rPr lang="ru-RU"/>
              <a:pPr>
                <a:defRPr/>
              </a:pPr>
              <a:t>20.04.2021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CA8191-A6C0-4CB3-83DB-0E697CF9A8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E647FE-7B4D-4854-A21B-5067B248E93D}" type="datetimeFigureOut">
              <a:rPr lang="ru-RU"/>
              <a:pPr>
                <a:defRPr/>
              </a:pPr>
              <a:t>20.04.2021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527E66-AA9E-45DA-9300-BEBA747DBF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7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E8C516-4232-4174-8791-F101F8866DEF}" type="datetimeFigureOut">
              <a:rPr lang="ru-RU"/>
              <a:pPr>
                <a:defRPr/>
              </a:pPr>
              <a:t>20.04.2021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13EE1C-ABA0-4013-9DA4-1B01225569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D4F3A3-A733-45FA-ADFB-169D76923F3F}" type="datetimeFigureOut">
              <a:rPr lang="ru-RU"/>
              <a:pPr>
                <a:defRPr/>
              </a:pPr>
              <a:t>20.04.2021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AF9EF3-B68C-441B-9DCC-95E02A94E1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C8598C-809A-42B8-9B60-91E42D8315C0}" type="datetimeFigureOut">
              <a:rPr lang="ru-RU"/>
              <a:pPr>
                <a:defRPr/>
              </a:pPr>
              <a:t>20.04.2021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808AB8-1D6D-49C0-9EB2-AB3C995297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D39A26-77AD-45D2-B4BF-88F17F4E4764}" type="datetimeFigureOut">
              <a:rPr lang="ru-RU"/>
              <a:pPr>
                <a:defRPr/>
              </a:pPr>
              <a:t>20.04.2021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D6861-D661-4260-920F-D653730350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B8AB67-A9F5-426E-86DA-9A60E50ACEBB}" type="datetimeFigureOut">
              <a:rPr lang="ru-RU"/>
              <a:pPr>
                <a:defRPr/>
              </a:pPr>
              <a:t>20.04.2021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C5C349-B8B7-4F60-ACDC-3E1911C21A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F38A86-05C5-43B8-A069-4FE8B92D21B7}" type="datetimeFigureOut">
              <a:rPr lang="ru-RU"/>
              <a:pPr>
                <a:defRPr/>
              </a:pPr>
              <a:t>20.04.2021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FD7F8F-7668-4E1D-BC9B-F8040A91D1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9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F21979-1698-4378-89DC-CABFE31DF798}" type="datetimeFigureOut">
              <a:rPr lang="ru-RU"/>
              <a:pPr>
                <a:defRPr/>
              </a:pPr>
              <a:t>20.04.2021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FE87E6-D2AF-4F75-AE72-0C0465C66F7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A91EA90-95A5-40B4-A63A-030A16079CC0}" type="datetimeFigureOut">
              <a:rPr lang="ru-RU"/>
              <a:pPr>
                <a:defRPr/>
              </a:pPr>
              <a:t>20.04.2021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E5267D2-4F09-4CED-9DC4-BDAEB13F34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74" r:id="rId6"/>
    <p:sldLayoutId id="2147483675" r:id="rId7"/>
    <p:sldLayoutId id="2147483676" r:id="rId8"/>
    <p:sldLayoutId id="2147483677" r:id="rId9"/>
    <p:sldLayoutId id="2147483668" r:id="rId10"/>
    <p:sldLayoutId id="214748367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/>
          </p:nvPr>
        </p:nvSpPr>
        <p:spPr>
          <a:xfrm>
            <a:off x="1219200" y="3643313"/>
            <a:ext cx="6924675" cy="1233487"/>
          </a:xfrm>
        </p:spPr>
        <p:txBody>
          <a:bodyPr/>
          <a:lstStyle/>
          <a:p>
            <a:pPr eaLnBrk="1" hangingPunct="1"/>
            <a:r>
              <a:rPr lang="ru-RU" sz="2300" smtClean="0"/>
              <a:t>ОТЧЕТ ДЕЯТЕЛЬНОСТИ </a:t>
            </a:r>
            <a:br>
              <a:rPr lang="ru-RU" sz="2300" smtClean="0"/>
            </a:br>
            <a:r>
              <a:rPr lang="ru-RU" sz="2300" smtClean="0"/>
              <a:t>ООО УК «АЛЬТАИР» </a:t>
            </a:r>
            <a:br>
              <a:rPr lang="ru-RU" sz="2300" smtClean="0"/>
            </a:br>
            <a:r>
              <a:rPr lang="ru-RU" sz="2300" smtClean="0"/>
              <a:t>за </a:t>
            </a:r>
            <a:r>
              <a:rPr lang="ru-RU" sz="2300" smtClean="0">
                <a:latin typeface="Arial" charset="0"/>
              </a:rPr>
              <a:t>2020</a:t>
            </a:r>
            <a:r>
              <a:rPr lang="ru-RU" sz="2300" smtClean="0"/>
              <a:t> год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450" y="5157788"/>
            <a:ext cx="6858000" cy="5334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2400" smtClean="0"/>
              <a:t>МКД: </a:t>
            </a:r>
            <a:r>
              <a:rPr lang="ru-RU" sz="2400" smtClean="0">
                <a:latin typeface="Arial" charset="0"/>
              </a:rPr>
              <a:t>Ломоносова, 29</a:t>
            </a:r>
            <a:endParaRPr lang="ru-RU" smtClean="0"/>
          </a:p>
        </p:txBody>
      </p:sp>
      <p:sp>
        <p:nvSpPr>
          <p:cNvPr id="13315" name="TextBox 3"/>
          <p:cNvSpPr txBox="1">
            <a:spLocks noChangeArrowheads="1"/>
          </p:cNvSpPr>
          <p:nvPr/>
        </p:nvSpPr>
        <p:spPr bwMode="auto">
          <a:xfrm>
            <a:off x="6011863" y="188913"/>
            <a:ext cx="316865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УТВЕРЖДАЮ: Соломонов С.А.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Генеральный директор 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ООО УК «Альтаир»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« 20 »_апреля_2021 г.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b="1" smtClean="0"/>
              <a:t>Отчет деятельности службы АДС за </a:t>
            </a:r>
            <a:r>
              <a:rPr lang="ru-RU" sz="2900" b="1" smtClean="0">
                <a:latin typeface="Arial" charset="0"/>
              </a:rPr>
              <a:t>2020</a:t>
            </a:r>
            <a:r>
              <a:rPr lang="ru-RU" sz="2900" b="1" smtClean="0"/>
              <a:t> год</a:t>
            </a:r>
          </a:p>
        </p:txBody>
      </p:sp>
      <p:sp>
        <p:nvSpPr>
          <p:cNvPr id="14338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algn="just" eaLnBrk="1" hangingPunct="1"/>
            <a:r>
              <a:rPr lang="ru-RU" b="1" smtClean="0"/>
              <a:t>В период с 01 января </a:t>
            </a:r>
            <a:r>
              <a:rPr lang="ru-RU" b="1" smtClean="0">
                <a:latin typeface="Arial" charset="0"/>
              </a:rPr>
              <a:t>2020</a:t>
            </a:r>
            <a:r>
              <a:rPr lang="ru-RU" b="1" smtClean="0"/>
              <a:t> по 31 декабря </a:t>
            </a:r>
            <a:r>
              <a:rPr lang="ru-RU" b="1" smtClean="0">
                <a:latin typeface="Arial" charset="0"/>
              </a:rPr>
              <a:t>2020</a:t>
            </a:r>
            <a:r>
              <a:rPr lang="ru-RU" b="1" smtClean="0"/>
              <a:t> г. </a:t>
            </a:r>
          </a:p>
          <a:p>
            <a:pPr algn="just" eaLnBrk="1" hangingPunct="1"/>
            <a:r>
              <a:rPr lang="ru-RU" b="1" smtClean="0"/>
              <a:t>В адрес УК «Альтаир» поступило следующее количество заявок от жильцов МКД расположенного по адресу: </a:t>
            </a:r>
            <a:r>
              <a:rPr lang="ru-RU" b="1" smtClean="0">
                <a:latin typeface="Arial" charset="0"/>
              </a:rPr>
              <a:t>Ломоносова, 29</a:t>
            </a:r>
            <a:r>
              <a:rPr lang="ru-RU" b="1" smtClean="0"/>
              <a:t>  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Сантехнические –</a:t>
            </a:r>
            <a:r>
              <a:rPr lang="ru-RU" smtClean="0">
                <a:latin typeface="Arial" charset="0"/>
              </a:rPr>
              <a:t> 168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Электротехнические – </a:t>
            </a:r>
            <a:r>
              <a:rPr lang="ru-RU" smtClean="0">
                <a:latin typeface="Arial" charset="0"/>
              </a:rPr>
              <a:t>19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Плотницкие работы –</a:t>
            </a:r>
            <a:r>
              <a:rPr lang="ru-RU" smtClean="0">
                <a:latin typeface="Arial" charset="0"/>
              </a:rPr>
              <a:t> 38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Содержание дворовой территории – </a:t>
            </a:r>
            <a:r>
              <a:rPr lang="ru-RU" smtClean="0">
                <a:latin typeface="Arial" charset="0"/>
              </a:rPr>
              <a:t>4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Уборка лестничных клеток – </a:t>
            </a:r>
            <a:r>
              <a:rPr lang="ru-RU" smtClean="0">
                <a:latin typeface="Arial" charset="0"/>
              </a:rPr>
              <a:t>5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Благоустройство территории –</a:t>
            </a:r>
            <a:r>
              <a:rPr lang="ru-RU" smtClean="0">
                <a:latin typeface="Arial" charset="0"/>
              </a:rPr>
              <a:t> 2</a:t>
            </a:r>
          </a:p>
          <a:p>
            <a:pPr eaLnBrk="1" hangingPunct="1"/>
            <a:r>
              <a:rPr lang="ru-RU" smtClean="0">
                <a:latin typeface="Arial" charset="0"/>
              </a:rPr>
              <a:t>Всего: 236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</a:t>
            </a:r>
            <a:r>
              <a:rPr lang="ru-RU" sz="2900" smtClean="0">
                <a:latin typeface="Arial" charset="0"/>
              </a:rPr>
              <a:t>2020 </a:t>
            </a:r>
            <a:r>
              <a:rPr lang="ru-RU" sz="2900" smtClean="0"/>
              <a:t>год </a:t>
            </a:r>
          </a:p>
        </p:txBody>
      </p:sp>
      <p:graphicFrame>
        <p:nvGraphicFramePr>
          <p:cNvPr id="15391" name="Group 31"/>
          <p:cNvGraphicFramePr>
            <a:graphicFrameLocks noGrp="1"/>
          </p:cNvGraphicFramePr>
          <p:nvPr/>
        </p:nvGraphicFramePr>
        <p:xfrm>
          <a:off x="642938" y="1428750"/>
          <a:ext cx="8286750" cy="5070475"/>
        </p:xfrm>
        <a:graphic>
          <a:graphicData uri="http://schemas.openxmlformats.org/drawingml/2006/table">
            <a:tbl>
              <a:tblPr/>
              <a:tblGrid>
                <a:gridCol w="1406525"/>
                <a:gridCol w="4117975"/>
                <a:gridCol w="2762250"/>
              </a:tblGrid>
              <a:tr h="1063625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Общая информация о начислении за услуги (работы) по содержанию и текущему ремонту</a:t>
                      </a:r>
                      <a:endParaRPr kumimoji="0" lang="ru-RU" sz="2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Жилищные услуги</a:t>
                      </a: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ВСЕГО: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2 905 615, 68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содержание дом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1 831 181, 60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тех. обслуживание ОИ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1 074 434, 08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управление домом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 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35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начало периода по содержанию и текущему ремонту ОИ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356 192, 31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</a:t>
            </a:r>
            <a:r>
              <a:rPr lang="ru-RU" sz="2900" smtClean="0">
                <a:latin typeface="Arial" charset="0"/>
              </a:rPr>
              <a:t>2020</a:t>
            </a:r>
            <a:r>
              <a:rPr lang="ru-RU" sz="2900" smtClean="0"/>
              <a:t> год </a:t>
            </a:r>
          </a:p>
        </p:txBody>
      </p:sp>
      <p:graphicFrame>
        <p:nvGraphicFramePr>
          <p:cNvPr id="16419" name="Group 35"/>
          <p:cNvGraphicFramePr>
            <a:graphicFrameLocks noGrp="1"/>
          </p:cNvGraphicFramePr>
          <p:nvPr/>
        </p:nvGraphicFramePr>
        <p:xfrm>
          <a:off x="500063" y="1196975"/>
          <a:ext cx="8429625" cy="4948238"/>
        </p:xfrm>
        <a:graphic>
          <a:graphicData uri="http://schemas.openxmlformats.org/drawingml/2006/table">
            <a:tbl>
              <a:tblPr/>
              <a:tblGrid>
                <a:gridCol w="1431925"/>
                <a:gridCol w="4187825"/>
                <a:gridCol w="2809875"/>
              </a:tblGrid>
              <a:tr h="935038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Получено денежных средств от собственников</a:t>
                      </a:r>
                      <a:endParaRPr kumimoji="0" lang="ru-RU" sz="2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содержанию и тек. ремонту дома</a:t>
                      </a: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ВСЕГО: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2 917 849, 99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830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Денежных средств от собственников / нанимателей помещений (руб)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2 917 849, 99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830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Целевых взносов от собственников / нанимателей помещений (руб)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субсидий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Прочие поступления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581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6.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конец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343 958, 04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</a:t>
            </a:r>
            <a:r>
              <a:rPr lang="ru-RU" sz="2900" smtClean="0">
                <a:latin typeface="Arial" charset="0"/>
              </a:rPr>
              <a:t>2020</a:t>
            </a:r>
            <a:r>
              <a:rPr lang="ru-RU" sz="2900" smtClean="0"/>
              <a:t> год </a:t>
            </a:r>
          </a:p>
        </p:txBody>
      </p:sp>
      <p:graphicFrame>
        <p:nvGraphicFramePr>
          <p:cNvPr id="17450" name="Group 42"/>
          <p:cNvGraphicFramePr>
            <a:graphicFrameLocks noGrp="1"/>
          </p:cNvGraphicFramePr>
          <p:nvPr/>
        </p:nvGraphicFramePr>
        <p:xfrm>
          <a:off x="611188" y="1341438"/>
          <a:ext cx="8208962" cy="5153025"/>
        </p:xfrm>
        <a:graphic>
          <a:graphicData uri="http://schemas.openxmlformats.org/drawingml/2006/table">
            <a:tbl>
              <a:tblPr/>
              <a:tblGrid>
                <a:gridCol w="371475"/>
                <a:gridCol w="2581275"/>
                <a:gridCol w="2205037"/>
                <a:gridCol w="3051175"/>
              </a:tblGrid>
              <a:tr h="53975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Начислено  за 2020 год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услугам ООО УК «Альтаир»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Оплачено за 2020 год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услугам ООО УК «Альтаир»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Тех. обслуживание жилищного фонда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1 074 434, 08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942 834, 90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Тех. обслуживание электрооборудовани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220 157, 21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193 161, 56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Уборка двора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216 939, 13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190 437, 22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Уборка мест общего пользования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388 306, 35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340 870, 31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747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ИТОГО: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1 899 836, 77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1 667 303, 99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74700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Процент собираемости за 2020 год составил: 87,76%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ru-RU" sz="2800" smtClean="0">
                <a:latin typeface="Arial" charset="0"/>
              </a:rPr>
              <a:t>Израсходовано средств по управлению и тех. обслуживанию дома</a:t>
            </a:r>
          </a:p>
        </p:txBody>
      </p:sp>
      <p:sp>
        <p:nvSpPr>
          <p:cNvPr id="18434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ru-RU" smtClean="0">
                <a:latin typeface="Arial" charset="0"/>
              </a:rPr>
              <a:t>Подготовка дома к отопительному сезону – </a:t>
            </a:r>
          </a:p>
          <a:p>
            <a:pPr eaLnBrk="1" hangingPunct="1"/>
            <a:r>
              <a:rPr lang="ru-RU" smtClean="0">
                <a:latin typeface="Arial" charset="0"/>
              </a:rPr>
              <a:t>136 722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Сан. технические материалы – 29 900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Электротехнические материалы – 3 800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Замеры температуры грунта – 15 000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Уборка и вывоз наледей – 12 000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Высадка цветов и деревьев – 17 000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Анализ снега –3 109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Спецодежда, инвентарь – 7 800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Бытовая химия – 7 150</a:t>
            </a:r>
          </a:p>
          <a:p>
            <a:pPr eaLnBrk="1" hangingPunct="1"/>
            <a:endParaRPr lang="ru-RU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ru-RU" sz="2800" smtClean="0">
                <a:latin typeface="Arial" charset="0"/>
              </a:rPr>
              <a:t>Израсходовано средств по управлению и тех. обслуживанию дома</a:t>
            </a:r>
          </a:p>
        </p:txBody>
      </p:sp>
      <p:sp>
        <p:nvSpPr>
          <p:cNvPr id="19458" name="Rectangle 3"/>
          <p:cNvSpPr>
            <a:spLocks noGrp="1"/>
          </p:cNvSpPr>
          <p:nvPr>
            <p:ph type="body" idx="4294967295"/>
          </p:nvPr>
        </p:nvSpPr>
        <p:spPr>
          <a:xfrm>
            <a:off x="468313" y="1196975"/>
            <a:ext cx="8229600" cy="4910138"/>
          </a:xfrm>
        </p:spPr>
        <p:txBody>
          <a:bodyPr/>
          <a:lstStyle/>
          <a:p>
            <a:pPr eaLnBrk="1" hangingPunct="1"/>
            <a:r>
              <a:rPr lang="ru-RU" smtClean="0">
                <a:latin typeface="Arial" charset="0"/>
              </a:rPr>
              <a:t>Ведение сайта и ЭЦП на ГИС ЖКХ – 6 595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Полиграфические и почтовые расходы – 10 468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Канцелярские товары – 4 601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Банковское обслуживание – 5 407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Обслуживание и содержание оргтехники – 4 310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Госпошлина, нотариус – 25 265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Транспортные расходы – 14 154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Услуги связи интернет – 12 716 руб.</a:t>
            </a:r>
          </a:p>
          <a:p>
            <a:pPr eaLnBrk="1" hangingPunct="1"/>
            <a:endParaRPr lang="ru-RU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>
          <a:xfrm>
            <a:off x="250825" y="115888"/>
            <a:ext cx="8447088" cy="1058862"/>
          </a:xfrm>
        </p:spPr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</a:t>
            </a:r>
            <a:r>
              <a:rPr lang="ru-RU" sz="2900" smtClean="0">
                <a:latin typeface="Arial" charset="0"/>
              </a:rPr>
              <a:t>2020</a:t>
            </a:r>
            <a:r>
              <a:rPr lang="ru-RU" sz="2900" smtClean="0"/>
              <a:t> год</a:t>
            </a:r>
            <a:r>
              <a:rPr lang="ru-RU" sz="2900" smtClean="0">
                <a:latin typeface="Arial" charset="0"/>
              </a:rPr>
              <a:t> </a:t>
            </a:r>
            <a:r>
              <a:rPr lang="ru-RU" sz="2900" smtClean="0"/>
              <a:t> по коммунальным услугам</a:t>
            </a:r>
          </a:p>
        </p:txBody>
      </p:sp>
      <p:graphicFrame>
        <p:nvGraphicFramePr>
          <p:cNvPr id="20539" name="Group 59"/>
          <p:cNvGraphicFramePr>
            <a:graphicFrameLocks noGrp="1"/>
          </p:cNvGraphicFramePr>
          <p:nvPr/>
        </p:nvGraphicFramePr>
        <p:xfrm>
          <a:off x="250825" y="1196975"/>
          <a:ext cx="8713788" cy="5630863"/>
        </p:xfrm>
        <a:graphic>
          <a:graphicData uri="http://schemas.openxmlformats.org/drawingml/2006/table">
            <a:tbl>
              <a:tblPr/>
              <a:tblGrid>
                <a:gridCol w="2017713"/>
                <a:gridCol w="2087562"/>
                <a:gridCol w="1800225"/>
                <a:gridCol w="1439863"/>
                <a:gridCol w="1368425"/>
              </a:tblGrid>
              <a:tr h="8651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Наименование услуги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Начислено потребителем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Объем потребления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Оплачено потребителями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Задолженность потребителей 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15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Водоотведение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379 110, 17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570 340, 36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338 518, 45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40 4591, 72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31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ГВС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495 293, 34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675 255, 80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459 060, 02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36 233, 32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15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Отопление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3 145 937, 22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3 488 261, 87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2 664 184, 08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481 753, 14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65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ХВС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344 920, 81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546 826, 44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307 795, 58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37 125, 23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65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Электроснабжение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908 989, 95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1 332 185, 46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802 803, 94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106 186, 01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65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Обращение ТКО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235 350, 38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298 313, 78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203 922, 08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31 428, 30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65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Газ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89 122, 76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125 739, 95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90 776, 33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-1 653, 57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ru-RU" smtClean="0"/>
          </a:p>
        </p:txBody>
      </p:sp>
      <p:graphicFrame>
        <p:nvGraphicFramePr>
          <p:cNvPr id="28731" name="Group 59"/>
          <p:cNvGraphicFramePr>
            <a:graphicFrameLocks noGrp="1"/>
          </p:cNvGraphicFramePr>
          <p:nvPr>
            <p:ph type="body" idx="4294967295"/>
          </p:nvPr>
        </p:nvGraphicFramePr>
        <p:xfrm>
          <a:off x="457200" y="1219200"/>
          <a:ext cx="8229600" cy="4910138"/>
        </p:xfrm>
        <a:graphic>
          <a:graphicData uri="http://schemas.openxmlformats.org/drawingml/2006/table">
            <a:tbl>
              <a:tblPr/>
              <a:tblGrid>
                <a:gridCol w="1028700"/>
                <a:gridCol w="3086100"/>
                <a:gridCol w="2057400"/>
                <a:gridCol w="2057400"/>
              </a:tblGrid>
              <a:tr h="817563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2. Общая информация по предоставленным услугам: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46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начало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685 758, 31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2046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конец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731 178, 04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ppt/theme/themeOverride2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2281</TotalTime>
  <Words>574</Words>
  <Application>Microsoft Office PowerPoint</Application>
  <PresentationFormat>Экран (4:3)</PresentationFormat>
  <Paragraphs>148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Шаблон оформления</vt:lpstr>
      </vt:variant>
      <vt:variant>
        <vt:i4>8</vt:i4>
      </vt:variant>
      <vt:variant>
        <vt:lpstr>Заголовки слайдов</vt:lpstr>
      </vt:variant>
      <vt:variant>
        <vt:i4>9</vt:i4>
      </vt:variant>
    </vt:vector>
  </HeadingPairs>
  <TitlesOfParts>
    <vt:vector size="24" baseType="lpstr">
      <vt:lpstr>Arial</vt:lpstr>
      <vt:lpstr>Cambria</vt:lpstr>
      <vt:lpstr>Calibri</vt:lpstr>
      <vt:lpstr>Wingdings 3</vt:lpstr>
      <vt:lpstr>Wingdings</vt:lpstr>
      <vt:lpstr>Gill Sans MT</vt:lpstr>
      <vt:lpstr>Times New Roman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ОТЧЕТ ДЕЯТЕЛЬНОСТИ  ООО УК «АЛЬТАИР»  за 2020 год </vt:lpstr>
      <vt:lpstr>Отчет деятельности службы АДС за 2020 год</vt:lpstr>
      <vt:lpstr>Отчет финансово-хозяйственной деятельности за 2020 год </vt:lpstr>
      <vt:lpstr>Отчет финансово-хозяйственной деятельности за 2020 год </vt:lpstr>
      <vt:lpstr>Отчет финансово-хозяйственной деятельности за 2020 год </vt:lpstr>
      <vt:lpstr>Израсходовано средств по управлению и тех. обслуживанию дома</vt:lpstr>
      <vt:lpstr>Израсходовано средств по управлению и тех. обслуживанию дома</vt:lpstr>
      <vt:lpstr>Отчет финансово-хозяйственной деятельности за 2020 год  по коммунальным услугам</vt:lpstr>
      <vt:lpstr>Слайд 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ДЕЯТЕЛЬНОСТИ  ООО УК «АЛЬТАИР»  за 2015 год</dc:title>
  <dc:creator>Админ</dc:creator>
  <cp:lastModifiedBy>1</cp:lastModifiedBy>
  <cp:revision>50</cp:revision>
  <dcterms:created xsi:type="dcterms:W3CDTF">2016-01-25T01:57:25Z</dcterms:created>
  <dcterms:modified xsi:type="dcterms:W3CDTF">2021-04-20T02:57:58Z</dcterms:modified>
</cp:coreProperties>
</file>