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64" r:id="rId4"/>
    <p:sldId id="265" r:id="rId5"/>
    <p:sldId id="266" r:id="rId6"/>
    <p:sldId id="268" r:id="rId7"/>
    <p:sldId id="269" r:id="rId8"/>
    <p:sldId id="267" r:id="rId9"/>
    <p:sldId id="270" r:id="rId10"/>
  </p:sldIdLst>
  <p:sldSz cx="9144000" cy="6858000" type="screen4x3"/>
  <p:notesSz cx="6797675" cy="9926638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409" autoAdjust="0"/>
    <p:restoredTop sz="94660"/>
  </p:normalViewPr>
  <p:slideViewPr>
    <p:cSldViewPr>
      <p:cViewPr varScale="1">
        <p:scale>
          <a:sx n="87" d="100"/>
          <a:sy n="87" d="100"/>
        </p:scale>
        <p:origin x="-1380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20"/>
          <p:cNvSpPr/>
          <p:nvPr/>
        </p:nvSpPr>
        <p:spPr>
          <a:xfrm>
            <a:off x="904875" y="3648075"/>
            <a:ext cx="7315200" cy="1279525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Прямоугольник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Прямоугольник 21"/>
          <p:cNvSpPr/>
          <p:nvPr/>
        </p:nvSpPr>
        <p:spPr>
          <a:xfrm>
            <a:off x="904875" y="3648075"/>
            <a:ext cx="228600" cy="1279525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Прямоугольник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10" name="Дата 27"/>
          <p:cNvSpPr>
            <a:spLocks noGrp="1"/>
          </p:cNvSpPr>
          <p:nvPr>
            <p:ph type="dt" sz="half" idx="10"/>
          </p:nvPr>
        </p:nvSpPr>
        <p:spPr>
          <a:xfrm>
            <a:off x="6400800" y="6354763"/>
            <a:ext cx="2286000" cy="366712"/>
          </a:xfrm>
        </p:spPr>
        <p:txBody>
          <a:bodyPr/>
          <a:lstStyle>
            <a:lvl1pPr>
              <a:defRPr sz="1400"/>
            </a:lvl1pPr>
          </a:lstStyle>
          <a:p>
            <a:pPr>
              <a:defRPr/>
            </a:pPr>
            <a:fld id="{4FB1D728-1034-4712-BD53-C5014641B1AF}" type="datetimeFigureOut">
              <a:rPr lang="ru-RU"/>
              <a:pPr>
                <a:defRPr/>
              </a:pPr>
              <a:t>31.05.2021</a:t>
            </a:fld>
            <a:endParaRPr lang="ru-RU"/>
          </a:p>
        </p:txBody>
      </p:sp>
      <p:sp>
        <p:nvSpPr>
          <p:cNvPr id="11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2898775" y="6354763"/>
            <a:ext cx="3475038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2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1216025" y="6354763"/>
            <a:ext cx="1219200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416FA6-2446-4000-8E2E-ACF56887D92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2D3163-7C2B-46B5-A4D9-482A7F5997E9}" type="datetimeFigureOut">
              <a:rPr lang="ru-RU"/>
              <a:pPr>
                <a:defRPr/>
              </a:pPr>
              <a:t>31.05.2021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1FFEAE-A6BA-4E32-AD03-2AC822B641C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ая соединительная линия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5" name="Равнобедренный треугольник 7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Прямая соединительная линия 8"/>
          <p:cNvSpPr>
            <a:spLocks noChangeShapeType="1"/>
          </p:cNvSpPr>
          <p:nvPr/>
        </p:nvSpPr>
        <p:spPr bwMode="auto">
          <a:xfrm rot="5400000">
            <a:off x="3630612" y="3201988"/>
            <a:ext cx="5851525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6B107D-8438-430C-BDC4-296EAF02C921}" type="datetimeFigureOut">
              <a:rPr lang="ru-RU"/>
              <a:pPr>
                <a:defRPr/>
              </a:pPr>
              <a:t>31.05.2021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C2713E-7E3F-49B5-8A8B-60179F521CE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347BB6-8177-48FF-9F09-C0671B2BFE43}" type="datetimeFigureOut">
              <a:rPr lang="ru-RU"/>
              <a:pPr>
                <a:defRPr/>
              </a:pPr>
              <a:t>31.05.2021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FAA3E0-78DD-40DB-9E64-FB4A6CDD879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6"/>
          <p:cNvSpPr/>
          <p:nvPr/>
        </p:nvSpPr>
        <p:spPr>
          <a:xfrm>
            <a:off x="914400" y="2819400"/>
            <a:ext cx="7315200" cy="1279525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Прямоугольник 7"/>
          <p:cNvSpPr/>
          <p:nvPr/>
        </p:nvSpPr>
        <p:spPr>
          <a:xfrm>
            <a:off x="914400" y="2819400"/>
            <a:ext cx="228600" cy="1279525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/>
          <a:lstStyle>
            <a:lvl1pPr algn="r">
              <a:buNone/>
              <a:defRPr sz="3200" b="0" cap="none" baseline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Дата 3"/>
          <p:cNvSpPr>
            <a:spLocks noGrp="1"/>
          </p:cNvSpPr>
          <p:nvPr>
            <p:ph type="dt" sz="half" idx="10"/>
          </p:nvPr>
        </p:nvSpPr>
        <p:spPr>
          <a:xfrm>
            <a:off x="6400800" y="6354763"/>
            <a:ext cx="2286000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47985A-77CF-4C40-AB27-85853C04BE76}" type="datetimeFigureOut">
              <a:rPr lang="ru-RU"/>
              <a:pPr>
                <a:defRPr/>
              </a:pPr>
              <a:t>31.05.2021</a:t>
            </a:fld>
            <a:endParaRPr lang="ru-RU"/>
          </a:p>
        </p:txBody>
      </p:sp>
      <p:sp>
        <p:nvSpPr>
          <p:cNvPr id="7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898775" y="6354763"/>
            <a:ext cx="3475038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1069975" y="6354763"/>
            <a:ext cx="1520825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C9F5DC-4E9F-4F14-BDC6-7860AA9FE32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D44658-606C-48DA-AC73-4317A6056471}" type="datetimeFigureOut">
              <a:rPr lang="ru-RU"/>
              <a:pPr>
                <a:defRPr/>
              </a:pPr>
              <a:t>31.05.2021</a:t>
            </a:fld>
            <a:endParaRPr lang="ru-RU"/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226D09-8CC9-4678-A365-B32F5BC4755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anchor="b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940BBA-5A72-410F-BF9E-CAE7FCE33957}" type="datetimeFigureOut">
              <a:rPr lang="ru-RU"/>
              <a:pPr>
                <a:defRPr/>
              </a:pPr>
              <a:t>31.05.2021</a:t>
            </a:fld>
            <a:endParaRPr lang="ru-RU"/>
          </a:p>
        </p:txBody>
      </p:sp>
      <p:sp>
        <p:nvSpPr>
          <p:cNvPr id="8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B2BA85-81A9-4FAB-B3B6-5D4D4236A03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Равнобедренный треугольник 5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992A06-2D9E-4AE8-900C-1CF28064DB03}" type="datetimeFigureOut">
              <a:rPr lang="ru-RU"/>
              <a:pPr>
                <a:defRPr/>
              </a:pPr>
              <a:t>31.05.2021</a:t>
            </a:fld>
            <a:endParaRPr lang="ru-RU"/>
          </a:p>
        </p:txBody>
      </p:sp>
      <p:sp>
        <p:nvSpPr>
          <p:cNvPr id="5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270CF7-0B0C-4B42-A9C9-9EE2B01A308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ая соединительная линия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3" name="Равнобедренный треугольник 5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C6D0BA-A9CD-4DD6-B13D-713A541F640C}" type="datetimeFigureOut">
              <a:rPr lang="ru-RU"/>
              <a:pPr>
                <a:defRPr/>
              </a:pPr>
              <a:t>31.05.2021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3FFEAE-1158-4260-B9F4-E11A90CDED9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ая соединительная линия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6" name="Прямая соединительная линия 9"/>
          <p:cNvSpPr>
            <a:spLocks noChangeShapeType="1"/>
          </p:cNvSpPr>
          <p:nvPr/>
        </p:nvSpPr>
        <p:spPr bwMode="auto">
          <a:xfrm rot="5400000">
            <a:off x="3160712" y="3324226"/>
            <a:ext cx="6035675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7" name="Равнобедренный треугольник 8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2" name="Содержимое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8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EF6696-A65D-47E5-B878-E5552056C000}" type="datetimeFigureOut">
              <a:rPr lang="ru-RU"/>
              <a:pPr>
                <a:defRPr/>
              </a:pPr>
              <a:t>31.05.2021</a:t>
            </a:fld>
            <a:endParaRPr lang="ru-RU"/>
          </a:p>
        </p:txBody>
      </p:sp>
      <p:sp>
        <p:nvSpPr>
          <p:cNvPr id="9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B2880E-485E-48B9-9294-F6586C68EDD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ая соединительная линия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6" name="Равнобедренный треугольник 8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Прямоугольник 9"/>
          <p:cNvSpPr/>
          <p:nvPr/>
        </p:nvSpPr>
        <p:spPr>
          <a:xfrm>
            <a:off x="457200" y="500063"/>
            <a:ext cx="182563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>
            <a:normAutofit/>
          </a:bodyPr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65F296-0349-4594-B755-B39BE763E638}" type="datetimeFigureOut">
              <a:rPr lang="ru-RU"/>
              <a:pPr>
                <a:defRPr/>
              </a:pPr>
              <a:t>31.05.2021</a:t>
            </a:fld>
            <a:endParaRPr lang="ru-RU"/>
          </a:p>
        </p:txBody>
      </p:sp>
      <p:sp>
        <p:nvSpPr>
          <p:cNvPr id="9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281FF5-1F71-4883-8E73-558CA166228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21"/>
          <p:cNvSpPr>
            <a:spLocks noGrp="1"/>
          </p:cNvSpPr>
          <p:nvPr>
            <p:ph type="title"/>
          </p:nvPr>
        </p:nvSpPr>
        <p:spPr bwMode="auto">
          <a:xfrm>
            <a:off x="457200" y="152400"/>
            <a:ext cx="82296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1027" name="Текст 12"/>
          <p:cNvSpPr>
            <a:spLocks noGrp="1"/>
          </p:cNvSpPr>
          <p:nvPr>
            <p:ph type="body" idx="1"/>
          </p:nvPr>
        </p:nvSpPr>
        <p:spPr bwMode="auto">
          <a:xfrm>
            <a:off x="457200" y="1219200"/>
            <a:ext cx="8229600" cy="4910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175" cy="365125"/>
          </a:xfrm>
          <a:prstGeom prst="rect">
            <a:avLst/>
          </a:prstGeom>
        </p:spPr>
        <p:txBody>
          <a:bodyPr vert="horz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68ECF6F7-3A7D-4239-8BE9-2D7F5CA5AFDF}" type="datetimeFigureOut">
              <a:rPr lang="ru-RU"/>
              <a:pPr>
                <a:defRPr/>
              </a:pPr>
              <a:t>31.05.2021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2898775" y="6356350"/>
            <a:ext cx="3505200" cy="365125"/>
          </a:xfrm>
          <a:prstGeom prst="rect">
            <a:avLst/>
          </a:prstGeom>
        </p:spPr>
        <p:txBody>
          <a:bodyPr vert="horz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612775" y="6356350"/>
            <a:ext cx="1981200" cy="365125"/>
          </a:xfrm>
          <a:prstGeom prst="rect">
            <a:avLst/>
          </a:prstGeom>
        </p:spPr>
        <p:txBody>
          <a:bodyPr vert="horz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E98C1B7E-1B0D-4E53-9FB8-78FF109DA92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28" name="Прямая соединительная линия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9" name="Прямая соединительная линия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" name="Равнобедренный треугольник 9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1" r:id="rId2"/>
    <p:sldLayoutId id="2147483673" r:id="rId3"/>
    <p:sldLayoutId id="2147483670" r:id="rId4"/>
    <p:sldLayoutId id="2147483669" r:id="rId5"/>
    <p:sldLayoutId id="2147483674" r:id="rId6"/>
    <p:sldLayoutId id="2147483675" r:id="rId7"/>
    <p:sldLayoutId id="2147483676" r:id="rId8"/>
    <p:sldLayoutId id="2147483677" r:id="rId9"/>
    <p:sldLayoutId id="2147483668" r:id="rId10"/>
    <p:sldLayoutId id="2147483678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mbria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mbria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mbria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mbria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mbria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mbria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mbria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mbria" pitchFamily="18" charset="0"/>
        </a:defRPr>
      </a:lvl9pPr>
    </p:titleStyle>
    <p:bodyStyle>
      <a:lvl1pPr marL="273050" indent="-273050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SzPct val="76000"/>
        <a:buFont typeface="Wingdings 3" pitchFamily="18" charset="2"/>
        <a:buChar char="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73050" algn="l" rtl="0" eaLnBrk="0" fontAlgn="base" hangingPunct="0">
        <a:spcBef>
          <a:spcPts val="500"/>
        </a:spcBef>
        <a:spcAft>
          <a:spcPct val="0"/>
        </a:spcAft>
        <a:buClr>
          <a:schemeClr val="accent2"/>
        </a:buClr>
        <a:buSzPct val="76000"/>
        <a:buFont typeface="Wingdings 3" pitchFamily="18" charset="2"/>
        <a:buChar char=""/>
        <a:defRPr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325" indent="-228600" algn="l" rtl="0" eaLnBrk="0" fontAlgn="base" hangingPunct="0">
        <a:spcBef>
          <a:spcPts val="500"/>
        </a:spcBef>
        <a:spcAft>
          <a:spcPct val="0"/>
        </a:spcAft>
        <a:buClr>
          <a:srgbClr val="BCBCBC"/>
        </a:buClr>
        <a:buSzPct val="76000"/>
        <a:buFont typeface="Wingdings 3" pitchFamily="18" charset="2"/>
        <a:buChar char="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228600" algn="l" rtl="0" eaLnBrk="0" fontAlgn="base" hangingPunct="0">
        <a:spcBef>
          <a:spcPts val="400"/>
        </a:spcBef>
        <a:spcAft>
          <a:spcPct val="0"/>
        </a:spcAft>
        <a:buClr>
          <a:srgbClr val="8BA2B4"/>
        </a:buClr>
        <a:buSzPct val="70000"/>
        <a:buFont typeface="Wingdings" pitchFamily="2" charset="2"/>
        <a:buChar char="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0" fontAlgn="base" hangingPunct="0">
        <a:spcBef>
          <a:spcPts val="3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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Заголовок 1"/>
          <p:cNvSpPr>
            <a:spLocks noGrp="1"/>
          </p:cNvSpPr>
          <p:nvPr>
            <p:ph type="ctrTitle"/>
          </p:nvPr>
        </p:nvSpPr>
        <p:spPr>
          <a:xfrm>
            <a:off x="1219200" y="3643313"/>
            <a:ext cx="6924675" cy="1233487"/>
          </a:xfrm>
        </p:spPr>
        <p:txBody>
          <a:bodyPr/>
          <a:lstStyle/>
          <a:p>
            <a:pPr eaLnBrk="1" hangingPunct="1"/>
            <a:r>
              <a:rPr lang="ru-RU" sz="2300" smtClean="0"/>
              <a:t>ОТЧЕТ ДЕЯТЕЛЬНОСТИ </a:t>
            </a:r>
            <a:br>
              <a:rPr lang="ru-RU" sz="2300" smtClean="0"/>
            </a:br>
            <a:r>
              <a:rPr lang="ru-RU" sz="2300" smtClean="0"/>
              <a:t>ООО УК «АЛЬТАИР» </a:t>
            </a:r>
            <a:br>
              <a:rPr lang="ru-RU" sz="2300" smtClean="0"/>
            </a:br>
            <a:r>
              <a:rPr lang="ru-RU" sz="2300" smtClean="0"/>
              <a:t>за </a:t>
            </a:r>
            <a:r>
              <a:rPr lang="ru-RU" sz="2300" smtClean="0">
                <a:latin typeface="Arial" charset="0"/>
              </a:rPr>
              <a:t>2020</a:t>
            </a:r>
            <a:r>
              <a:rPr lang="ru-RU" sz="2300" smtClean="0"/>
              <a:t> год 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31913" y="5084763"/>
            <a:ext cx="6911975" cy="822325"/>
          </a:xfrm>
        </p:spPr>
        <p:txBody>
          <a:bodyPr>
            <a:normAutofit/>
          </a:bodyPr>
          <a:lstStyle/>
          <a:p>
            <a:pPr eaLnBrk="1" hangingPunct="1">
              <a:lnSpc>
                <a:spcPct val="80000"/>
              </a:lnSpc>
            </a:pPr>
            <a:r>
              <a:rPr lang="ru-RU" smtClean="0"/>
              <a:t>МКД: </a:t>
            </a:r>
            <a:r>
              <a:rPr lang="ru-RU" smtClean="0">
                <a:latin typeface="Arial" charset="0"/>
              </a:rPr>
              <a:t>Ларионова, 8</a:t>
            </a:r>
            <a:endParaRPr lang="ru-RU" smtClean="0"/>
          </a:p>
        </p:txBody>
      </p:sp>
      <p:sp>
        <p:nvSpPr>
          <p:cNvPr id="13315" name="TextBox 3"/>
          <p:cNvSpPr txBox="1">
            <a:spLocks noChangeArrowheads="1"/>
          </p:cNvSpPr>
          <p:nvPr/>
        </p:nvSpPr>
        <p:spPr bwMode="auto">
          <a:xfrm>
            <a:off x="6011863" y="188913"/>
            <a:ext cx="3168650" cy="942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400">
                <a:latin typeface="Times New Roman" pitchFamily="18" charset="0"/>
                <a:cs typeface="Times New Roman" pitchFamily="18" charset="0"/>
              </a:rPr>
              <a:t>УТВЕРЖДАЮ: Соломонов С.А.</a:t>
            </a:r>
          </a:p>
          <a:p>
            <a:r>
              <a:rPr lang="ru-RU" sz="1400">
                <a:latin typeface="Times New Roman" pitchFamily="18" charset="0"/>
                <a:cs typeface="Times New Roman" pitchFamily="18" charset="0"/>
              </a:rPr>
              <a:t>Генеральный директор </a:t>
            </a:r>
          </a:p>
          <a:p>
            <a:r>
              <a:rPr lang="ru-RU" sz="1400">
                <a:latin typeface="Times New Roman" pitchFamily="18" charset="0"/>
                <a:cs typeface="Times New Roman" pitchFamily="18" charset="0"/>
              </a:rPr>
              <a:t>ООО УК «Альтаир»</a:t>
            </a:r>
          </a:p>
          <a:p>
            <a:r>
              <a:rPr lang="ru-RU" sz="1400">
                <a:latin typeface="Times New Roman" pitchFamily="18" charset="0"/>
                <a:cs typeface="Times New Roman" pitchFamily="18" charset="0"/>
              </a:rPr>
              <a:t>« 31 »_мая_2021 г. 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ru-RU" sz="2900" b="1" smtClean="0"/>
              <a:t>Отчет деятельности службы АДС за </a:t>
            </a:r>
            <a:r>
              <a:rPr lang="ru-RU" sz="2900" b="1" smtClean="0">
                <a:latin typeface="Arial" charset="0"/>
              </a:rPr>
              <a:t>2020</a:t>
            </a:r>
            <a:r>
              <a:rPr lang="ru-RU" sz="2900" b="1" smtClean="0"/>
              <a:t> год</a:t>
            </a:r>
          </a:p>
        </p:txBody>
      </p:sp>
      <p:sp>
        <p:nvSpPr>
          <p:cNvPr id="14338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125"/>
          </a:xfrm>
        </p:spPr>
        <p:txBody>
          <a:bodyPr/>
          <a:lstStyle/>
          <a:p>
            <a:pPr algn="just" eaLnBrk="1" hangingPunct="1"/>
            <a:r>
              <a:rPr lang="ru-RU" b="1" smtClean="0"/>
              <a:t>В период с 01 января </a:t>
            </a:r>
            <a:r>
              <a:rPr lang="ru-RU" b="1" smtClean="0">
                <a:latin typeface="Arial" charset="0"/>
              </a:rPr>
              <a:t>2020</a:t>
            </a:r>
            <a:r>
              <a:rPr lang="ru-RU" b="1" smtClean="0"/>
              <a:t> по 31 декабря </a:t>
            </a:r>
            <a:r>
              <a:rPr lang="ru-RU" b="1" smtClean="0">
                <a:latin typeface="Arial" charset="0"/>
              </a:rPr>
              <a:t>2020</a:t>
            </a:r>
            <a:r>
              <a:rPr lang="ru-RU" b="1" smtClean="0"/>
              <a:t> г. </a:t>
            </a:r>
          </a:p>
          <a:p>
            <a:pPr algn="just" eaLnBrk="1" hangingPunct="1"/>
            <a:r>
              <a:rPr lang="ru-RU" b="1" smtClean="0"/>
              <a:t>В адрес УК «Альтаир» поступило следующее количество заявок от жильцов МКД расположенного по адресу: </a:t>
            </a:r>
            <a:r>
              <a:rPr lang="ru-RU" b="1" smtClean="0">
                <a:latin typeface="Arial" charset="0"/>
              </a:rPr>
              <a:t>Ларионова, 8</a:t>
            </a:r>
            <a:endParaRPr lang="ru-RU" b="1" smtClean="0"/>
          </a:p>
          <a:p>
            <a:pPr eaLnBrk="1" hangingPunct="1">
              <a:buFont typeface="Wingdings 3" pitchFamily="18" charset="2"/>
              <a:buAutoNum type="arabicParenR"/>
            </a:pPr>
            <a:r>
              <a:rPr lang="ru-RU" smtClean="0"/>
              <a:t>Сантехнические – </a:t>
            </a:r>
            <a:r>
              <a:rPr lang="ru-RU" smtClean="0">
                <a:latin typeface="Arial" charset="0"/>
              </a:rPr>
              <a:t>83</a:t>
            </a:r>
          </a:p>
          <a:p>
            <a:pPr eaLnBrk="1" hangingPunct="1">
              <a:buFont typeface="Wingdings 3" pitchFamily="18" charset="2"/>
              <a:buAutoNum type="arabicParenR"/>
            </a:pPr>
            <a:r>
              <a:rPr lang="ru-RU" smtClean="0"/>
              <a:t>Электротехнические – </a:t>
            </a:r>
            <a:r>
              <a:rPr lang="ru-RU" smtClean="0">
                <a:latin typeface="Arial" charset="0"/>
              </a:rPr>
              <a:t>2</a:t>
            </a:r>
          </a:p>
          <a:p>
            <a:pPr eaLnBrk="1" hangingPunct="1">
              <a:buFont typeface="Wingdings 3" pitchFamily="18" charset="2"/>
              <a:buAutoNum type="arabicParenR"/>
            </a:pPr>
            <a:r>
              <a:rPr lang="ru-RU" smtClean="0"/>
              <a:t>Плотницкие работы –</a:t>
            </a:r>
            <a:r>
              <a:rPr lang="ru-RU" smtClean="0">
                <a:latin typeface="Arial" charset="0"/>
              </a:rPr>
              <a:t> 1</a:t>
            </a:r>
          </a:p>
          <a:p>
            <a:pPr eaLnBrk="1" hangingPunct="1">
              <a:buFont typeface="Wingdings 3" pitchFamily="18" charset="2"/>
              <a:buAutoNum type="arabicParenR"/>
            </a:pPr>
            <a:r>
              <a:rPr lang="ru-RU" smtClean="0"/>
              <a:t>Содержание дворовой территории –</a:t>
            </a:r>
            <a:r>
              <a:rPr lang="ru-RU" smtClean="0">
                <a:latin typeface="Arial" charset="0"/>
              </a:rPr>
              <a:t> 3</a:t>
            </a:r>
          </a:p>
          <a:p>
            <a:pPr eaLnBrk="1" hangingPunct="1">
              <a:buFont typeface="Wingdings 3" pitchFamily="18" charset="2"/>
              <a:buAutoNum type="arabicParenR"/>
            </a:pPr>
            <a:r>
              <a:rPr lang="ru-RU" smtClean="0"/>
              <a:t>Уборка лестничных клеток –</a:t>
            </a:r>
            <a:r>
              <a:rPr lang="ru-RU" smtClean="0">
                <a:latin typeface="Arial" charset="0"/>
              </a:rPr>
              <a:t> нет</a:t>
            </a:r>
          </a:p>
          <a:p>
            <a:pPr eaLnBrk="1" hangingPunct="1">
              <a:buFont typeface="Wingdings 3" pitchFamily="18" charset="2"/>
              <a:buAutoNum type="arabicParenR"/>
            </a:pPr>
            <a:r>
              <a:rPr lang="ru-RU" smtClean="0"/>
              <a:t>Благоустройство территории –</a:t>
            </a:r>
            <a:r>
              <a:rPr lang="ru-RU" smtClean="0">
                <a:latin typeface="Arial" charset="0"/>
              </a:rPr>
              <a:t> 1</a:t>
            </a:r>
          </a:p>
          <a:p>
            <a:pPr eaLnBrk="1" hangingPunct="1"/>
            <a:r>
              <a:rPr lang="ru-RU" smtClean="0">
                <a:latin typeface="Arial" charset="0"/>
              </a:rPr>
              <a:t>Всего: 90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ru-RU" sz="2900" smtClean="0"/>
              <a:t>Отчет финансово-хозяйственной деятельности за </a:t>
            </a:r>
            <a:r>
              <a:rPr lang="ru-RU" sz="2900" smtClean="0">
                <a:latin typeface="Arial" charset="0"/>
              </a:rPr>
              <a:t>2020 </a:t>
            </a:r>
            <a:r>
              <a:rPr lang="ru-RU" sz="2900" smtClean="0"/>
              <a:t>год </a:t>
            </a:r>
          </a:p>
        </p:txBody>
      </p:sp>
      <p:graphicFrame>
        <p:nvGraphicFramePr>
          <p:cNvPr id="15391" name="Group 31"/>
          <p:cNvGraphicFramePr>
            <a:graphicFrameLocks noGrp="1"/>
          </p:cNvGraphicFramePr>
          <p:nvPr/>
        </p:nvGraphicFramePr>
        <p:xfrm>
          <a:off x="642938" y="1428750"/>
          <a:ext cx="8286750" cy="5072063"/>
        </p:xfrm>
        <a:graphic>
          <a:graphicData uri="http://schemas.openxmlformats.org/drawingml/2006/table">
            <a:tbl>
              <a:tblPr/>
              <a:tblGrid>
                <a:gridCol w="1406525"/>
                <a:gridCol w="4117975"/>
                <a:gridCol w="2762250"/>
              </a:tblGrid>
              <a:tr h="1063625"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Общая информация о начислении за услуги (работы) по содержанию и текущему ремонту</a:t>
                      </a:r>
                      <a:endParaRPr kumimoji="0" lang="ru-RU" sz="26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Arial" charset="0"/>
                        </a:rPr>
                        <a:t>Жилищные услуги</a:t>
                      </a:r>
                      <a:r>
                        <a:rPr kumimoji="0" lang="ru-RU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7191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ВСЕГО: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980 976, 79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</a:tr>
              <a:tr h="7191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В т.ч. 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з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а содержание дом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565 937, 57 руб.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</a:tr>
              <a:tr h="7191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В т.ч. 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з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а 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тех. обслуживание ОИ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415 039, 22 руб.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</a:tr>
              <a:tr h="7191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В т.ч. 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з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а управление домом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0 руб.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</a:tr>
              <a:tr h="7350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Задолженность потребителей на начало периода по содержанию и текущему ремонту ОИ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166 732, 31 руб.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ru-RU" sz="2900" smtClean="0"/>
              <a:t>Отчет финансово-хозяйственной деятельности за </a:t>
            </a:r>
            <a:r>
              <a:rPr lang="ru-RU" sz="2900" smtClean="0">
                <a:latin typeface="Arial" charset="0"/>
              </a:rPr>
              <a:t>2020</a:t>
            </a:r>
            <a:r>
              <a:rPr lang="ru-RU" sz="2900" smtClean="0"/>
              <a:t> год </a:t>
            </a:r>
          </a:p>
        </p:txBody>
      </p:sp>
      <p:graphicFrame>
        <p:nvGraphicFramePr>
          <p:cNvPr id="16419" name="Group 35"/>
          <p:cNvGraphicFramePr>
            <a:graphicFrameLocks noGrp="1"/>
          </p:cNvGraphicFramePr>
          <p:nvPr/>
        </p:nvGraphicFramePr>
        <p:xfrm>
          <a:off x="468313" y="1196975"/>
          <a:ext cx="8429625" cy="5032375"/>
        </p:xfrm>
        <a:graphic>
          <a:graphicData uri="http://schemas.openxmlformats.org/drawingml/2006/table">
            <a:tbl>
              <a:tblPr/>
              <a:tblGrid>
                <a:gridCol w="1431925"/>
                <a:gridCol w="4187825"/>
                <a:gridCol w="2809875"/>
              </a:tblGrid>
              <a:tr h="935038"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Получено денежных средств от собственников</a:t>
                      </a:r>
                      <a:endParaRPr kumimoji="0" lang="ru-RU" sz="26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Arial" charset="0"/>
                        </a:rPr>
                        <a:t>По содержанию и тек. ремонту дома</a:t>
                      </a:r>
                      <a:r>
                        <a:rPr kumimoji="0" lang="ru-RU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429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ВСЕГО: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596 280, 04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</a:tr>
              <a:tr h="8302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В.т.ч. Денежных средств от собственников / нанимателей помещений (руб)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596 280, 04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</a:tr>
              <a:tr h="8302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В.т.ч. Целевых взносов от собственников / нанимателей помещений (руб)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0 руб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</a:tr>
              <a:tr h="5429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В.т.ч. субсидий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0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</a:tr>
              <a:tr h="5429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В.т.ч. Прочие поступления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0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</a:tr>
              <a:tr h="5810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6.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Задолженность потребителей на конец периода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551 429, 06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ru-RU" sz="2900" smtClean="0"/>
              <a:t>Отчет финансово-хозяйственной деятельности за </a:t>
            </a:r>
            <a:r>
              <a:rPr lang="ru-RU" sz="2900" smtClean="0">
                <a:latin typeface="Arial" charset="0"/>
              </a:rPr>
              <a:t>2020</a:t>
            </a:r>
            <a:r>
              <a:rPr lang="ru-RU" sz="2900" smtClean="0"/>
              <a:t> год </a:t>
            </a:r>
          </a:p>
        </p:txBody>
      </p:sp>
      <p:graphicFrame>
        <p:nvGraphicFramePr>
          <p:cNvPr id="17450" name="Group 42"/>
          <p:cNvGraphicFramePr>
            <a:graphicFrameLocks noGrp="1"/>
          </p:cNvGraphicFramePr>
          <p:nvPr/>
        </p:nvGraphicFramePr>
        <p:xfrm>
          <a:off x="611188" y="1341438"/>
          <a:ext cx="8208962" cy="5153025"/>
        </p:xfrm>
        <a:graphic>
          <a:graphicData uri="http://schemas.openxmlformats.org/drawingml/2006/table">
            <a:tbl>
              <a:tblPr/>
              <a:tblGrid>
                <a:gridCol w="371475"/>
                <a:gridCol w="2581275"/>
                <a:gridCol w="2205037"/>
                <a:gridCol w="3051175"/>
              </a:tblGrid>
              <a:tr h="539750"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Arial" charset="0"/>
                        </a:rPr>
                        <a:t>Начислено  за 2020 год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Arial" charset="0"/>
                        </a:rPr>
                        <a:t>По услугам ООО УК «Альтаир»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Arial" charset="0"/>
                        </a:rPr>
                        <a:t>Оплачено за 2020 год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Arial" charset="0"/>
                        </a:rPr>
                        <a:t>По услугам ООО УК «Альтаир»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7747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Тех. обслуживание жилищного фонда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415 039, 22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180 530, 19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</a:tr>
              <a:tr h="7747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Тех. обслуживание электрооборудовани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я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67 054, 96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29 227, 91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</a:tr>
              <a:tr h="3381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Уборка двора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198 840, 40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87 086, 02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</a:tr>
              <a:tr h="7747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Уборка мест общего пользования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127 169, 60 руб.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44 788, 92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</a:tr>
              <a:tr h="774700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 ИТОГО: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808 104, 18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341 633, 04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</a:tr>
              <a:tr h="774700"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Процент собираемости за 2020 год составил: 42,28 %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2"/>
          <p:cNvSpPr>
            <a:spLocks noGrp="1"/>
          </p:cNvSpPr>
          <p:nvPr>
            <p:ph type="title" idx="4294967295"/>
          </p:nvPr>
        </p:nvSpPr>
        <p:spPr>
          <a:xfrm>
            <a:off x="468313" y="115888"/>
            <a:ext cx="8229600" cy="990600"/>
          </a:xfrm>
        </p:spPr>
        <p:txBody>
          <a:bodyPr/>
          <a:lstStyle/>
          <a:p>
            <a:pPr algn="ctr" eaLnBrk="1" hangingPunct="1"/>
            <a:r>
              <a:rPr lang="ru-RU" sz="2800" smtClean="0">
                <a:latin typeface="Arial" charset="0"/>
              </a:rPr>
              <a:t>Израсходовано средств по управлению и тех. обслуживанию дома</a:t>
            </a:r>
          </a:p>
        </p:txBody>
      </p:sp>
      <p:sp>
        <p:nvSpPr>
          <p:cNvPr id="18434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/>
            <a:r>
              <a:rPr lang="ru-RU" sz="2800" smtClean="0">
                <a:latin typeface="Arial" charset="0"/>
              </a:rPr>
              <a:t>Подготовка дома к отопительному сезону – </a:t>
            </a:r>
          </a:p>
          <a:p>
            <a:pPr eaLnBrk="1" hangingPunct="1"/>
            <a:r>
              <a:rPr lang="ru-RU" sz="2800" smtClean="0">
                <a:latin typeface="Arial" charset="0"/>
              </a:rPr>
              <a:t>42 450 руб.</a:t>
            </a:r>
          </a:p>
          <a:p>
            <a:pPr eaLnBrk="1" hangingPunct="1"/>
            <a:r>
              <a:rPr lang="ru-RU" sz="2800" smtClean="0">
                <a:latin typeface="Arial" charset="0"/>
              </a:rPr>
              <a:t>Сан. технические материалы – 3 300 руб.</a:t>
            </a:r>
          </a:p>
          <a:p>
            <a:pPr eaLnBrk="1" hangingPunct="1"/>
            <a:r>
              <a:rPr lang="ru-RU" sz="2800" smtClean="0">
                <a:latin typeface="Arial" charset="0"/>
              </a:rPr>
              <a:t>Электротехнические материалы – 3 000 руб.</a:t>
            </a:r>
          </a:p>
          <a:p>
            <a:pPr eaLnBrk="1" hangingPunct="1"/>
            <a:r>
              <a:rPr lang="ru-RU" sz="2800" smtClean="0">
                <a:latin typeface="Arial" charset="0"/>
              </a:rPr>
              <a:t>Высадка цветов – 4 500 руб.</a:t>
            </a:r>
          </a:p>
          <a:p>
            <a:pPr eaLnBrk="1" hangingPunct="1"/>
            <a:r>
              <a:rPr lang="ru-RU" smtClean="0">
                <a:latin typeface="Arial" charset="0"/>
              </a:rPr>
              <a:t>Инвентарь, бытовая химия технички – 5 600 руб.</a:t>
            </a:r>
          </a:p>
          <a:p>
            <a:pPr eaLnBrk="1" hangingPunct="1"/>
            <a:r>
              <a:rPr lang="ru-RU" smtClean="0">
                <a:latin typeface="Arial" charset="0"/>
              </a:rPr>
              <a:t>Инвентарь, спецодежда дворник – 4 750 руб.</a:t>
            </a:r>
          </a:p>
          <a:p>
            <a:pPr eaLnBrk="1" hangingPunct="1"/>
            <a:r>
              <a:rPr lang="ru-RU" smtClean="0">
                <a:latin typeface="Arial" charset="0"/>
              </a:rPr>
              <a:t>Вывоз снега – 35 000 руб.</a:t>
            </a:r>
          </a:p>
          <a:p>
            <a:pPr eaLnBrk="1" hangingPunct="1"/>
            <a:r>
              <a:rPr lang="ru-RU" smtClean="0">
                <a:latin typeface="Arial" charset="0"/>
              </a:rPr>
              <a:t>Анализ снега – 3 109 руб.</a:t>
            </a:r>
          </a:p>
          <a:p>
            <a:pPr eaLnBrk="1" hangingPunct="1"/>
            <a:endParaRPr lang="ru-RU" sz="2800" smtClean="0">
              <a:latin typeface="Arial" charset="0"/>
            </a:endParaRPr>
          </a:p>
          <a:p>
            <a:pPr eaLnBrk="1" hangingPunct="1"/>
            <a:endParaRPr lang="ru-RU" sz="2800" smtClean="0">
              <a:latin typeface="Arial" charset="0"/>
            </a:endParaRPr>
          </a:p>
          <a:p>
            <a:pPr eaLnBrk="1" hangingPunct="1"/>
            <a:endParaRPr lang="ru-RU" sz="2800" smtClean="0">
              <a:latin typeface="Arial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algn="ctr" eaLnBrk="1" hangingPunct="1"/>
            <a:r>
              <a:rPr lang="ru-RU" sz="2800" smtClean="0">
                <a:latin typeface="Arial" charset="0"/>
              </a:rPr>
              <a:t>Израсходовано средств по управлению и тех. обслуживанию дома</a:t>
            </a:r>
          </a:p>
        </p:txBody>
      </p:sp>
      <p:sp>
        <p:nvSpPr>
          <p:cNvPr id="19458" name="Rectangle 3"/>
          <p:cNvSpPr>
            <a:spLocks noGrp="1"/>
          </p:cNvSpPr>
          <p:nvPr>
            <p:ph type="body" idx="4294967295"/>
          </p:nvPr>
        </p:nvSpPr>
        <p:spPr>
          <a:xfrm>
            <a:off x="468313" y="1196975"/>
            <a:ext cx="8229600" cy="4910138"/>
          </a:xfrm>
        </p:spPr>
        <p:txBody>
          <a:bodyPr/>
          <a:lstStyle/>
          <a:p>
            <a:pPr eaLnBrk="1" hangingPunct="1"/>
            <a:r>
              <a:rPr lang="ru-RU" smtClean="0">
                <a:latin typeface="Arial" charset="0"/>
              </a:rPr>
              <a:t>Ведение сайта и ЭЦП на ГИС ЖКХ – 2 039 руб.</a:t>
            </a:r>
          </a:p>
          <a:p>
            <a:pPr eaLnBrk="1" hangingPunct="1"/>
            <a:r>
              <a:rPr lang="ru-RU" smtClean="0">
                <a:latin typeface="Arial" charset="0"/>
              </a:rPr>
              <a:t>Полиграфические и почтовые расходы – 3 236 руб.</a:t>
            </a:r>
          </a:p>
          <a:p>
            <a:pPr eaLnBrk="1" hangingPunct="1"/>
            <a:r>
              <a:rPr lang="ru-RU" smtClean="0">
                <a:latin typeface="Arial" charset="0"/>
              </a:rPr>
              <a:t>Канцелярские товары – 1 422 руб.</a:t>
            </a:r>
          </a:p>
          <a:p>
            <a:pPr eaLnBrk="1" hangingPunct="1"/>
            <a:r>
              <a:rPr lang="ru-RU" smtClean="0">
                <a:latin typeface="Arial" charset="0"/>
              </a:rPr>
              <a:t>Банковское обслуживание – 1 671 руб.</a:t>
            </a:r>
          </a:p>
          <a:p>
            <a:pPr eaLnBrk="1" hangingPunct="1"/>
            <a:r>
              <a:rPr lang="ru-RU" smtClean="0">
                <a:latin typeface="Arial" charset="0"/>
              </a:rPr>
              <a:t>Обслуживание и содержание оргтехники – 1 332 руб.</a:t>
            </a:r>
          </a:p>
          <a:p>
            <a:pPr eaLnBrk="1" hangingPunct="1"/>
            <a:r>
              <a:rPr lang="ru-RU" smtClean="0">
                <a:latin typeface="Arial" charset="0"/>
              </a:rPr>
              <a:t>Госпошлина, нотариус – 7 810 руб.</a:t>
            </a:r>
          </a:p>
          <a:p>
            <a:pPr eaLnBrk="1" hangingPunct="1"/>
            <a:r>
              <a:rPr lang="ru-RU" smtClean="0">
                <a:latin typeface="Arial" charset="0"/>
              </a:rPr>
              <a:t>Транспортные расходы – 4 376 руб.</a:t>
            </a:r>
          </a:p>
          <a:p>
            <a:pPr eaLnBrk="1" hangingPunct="1"/>
            <a:r>
              <a:rPr lang="ru-RU" smtClean="0">
                <a:latin typeface="Arial" charset="0"/>
              </a:rPr>
              <a:t>Услуги связи интернет – 3 931 руб.</a:t>
            </a:r>
          </a:p>
          <a:p>
            <a:pPr eaLnBrk="1" hangingPunct="1"/>
            <a:endParaRPr lang="ru-RU" smtClean="0">
              <a:latin typeface="Arial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Заголовок 1"/>
          <p:cNvSpPr>
            <a:spLocks noGrp="1"/>
          </p:cNvSpPr>
          <p:nvPr>
            <p:ph type="title"/>
          </p:nvPr>
        </p:nvSpPr>
        <p:spPr>
          <a:xfrm>
            <a:off x="250825" y="0"/>
            <a:ext cx="8447088" cy="1557338"/>
          </a:xfrm>
        </p:spPr>
        <p:txBody>
          <a:bodyPr/>
          <a:lstStyle/>
          <a:p>
            <a:pPr algn="ctr" eaLnBrk="1" hangingPunct="1"/>
            <a:r>
              <a:rPr lang="ru-RU" sz="2900" smtClean="0"/>
              <a:t>Отчет финансово-хозяйственной деятельности за </a:t>
            </a:r>
            <a:r>
              <a:rPr lang="ru-RU" sz="2900" smtClean="0">
                <a:latin typeface="Arial" charset="0"/>
              </a:rPr>
              <a:t>2020</a:t>
            </a:r>
            <a:r>
              <a:rPr lang="ru-RU" sz="2900" smtClean="0"/>
              <a:t> год</a:t>
            </a:r>
            <a:r>
              <a:rPr lang="ru-RU" sz="2900" smtClean="0">
                <a:latin typeface="Arial" charset="0"/>
              </a:rPr>
              <a:t> </a:t>
            </a:r>
            <a:r>
              <a:rPr lang="ru-RU" sz="2900" smtClean="0"/>
              <a:t> по коммунальным услугам</a:t>
            </a:r>
          </a:p>
        </p:txBody>
      </p:sp>
      <p:graphicFrame>
        <p:nvGraphicFramePr>
          <p:cNvPr id="20535" name="Group 55"/>
          <p:cNvGraphicFramePr>
            <a:graphicFrameLocks noGrp="1"/>
          </p:cNvGraphicFramePr>
          <p:nvPr/>
        </p:nvGraphicFramePr>
        <p:xfrm>
          <a:off x="179388" y="2133600"/>
          <a:ext cx="8713787" cy="2571750"/>
        </p:xfrm>
        <a:graphic>
          <a:graphicData uri="http://schemas.openxmlformats.org/drawingml/2006/table">
            <a:tbl>
              <a:tblPr/>
              <a:tblGrid>
                <a:gridCol w="2017712"/>
                <a:gridCol w="2087563"/>
                <a:gridCol w="1800225"/>
                <a:gridCol w="1439862"/>
                <a:gridCol w="1368425"/>
              </a:tblGrid>
              <a:tr h="86518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Наименование услуги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Начислено потребителем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Объем потребления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Оплачено потребителями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Задолженность потребителей руб.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5247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ГВС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134 122, 55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134 122, 55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89 303, 55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44 819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5088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Отопление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488 744, 70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488 744, 70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346 166, 73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142 577, 97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endParaRPr lang="ru-RU" smtClean="0"/>
          </a:p>
        </p:txBody>
      </p:sp>
      <p:graphicFrame>
        <p:nvGraphicFramePr>
          <p:cNvPr id="28731" name="Group 59"/>
          <p:cNvGraphicFramePr>
            <a:graphicFrameLocks noGrp="1"/>
          </p:cNvGraphicFramePr>
          <p:nvPr>
            <p:ph type="body" idx="4294967295"/>
          </p:nvPr>
        </p:nvGraphicFramePr>
        <p:xfrm>
          <a:off x="457200" y="1219200"/>
          <a:ext cx="8229600" cy="4910138"/>
        </p:xfrm>
        <a:graphic>
          <a:graphicData uri="http://schemas.openxmlformats.org/drawingml/2006/table">
            <a:tbl>
              <a:tblPr/>
              <a:tblGrid>
                <a:gridCol w="1028700"/>
                <a:gridCol w="3086100"/>
                <a:gridCol w="2057400"/>
                <a:gridCol w="2057400"/>
              </a:tblGrid>
              <a:tr h="817563"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2. Общая информация по предоставленным услугам: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0462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Задолженность потребителей на начало периода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121943, 25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Руб.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</a:tr>
              <a:tr h="20462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Задолженность потребителей на конец периода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187 396, 97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Руб.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Начальная">
  <a:themeElements>
    <a:clrScheme name="Начальная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Начальная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Начальная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Начальная">
    <a:dk1>
      <a:sysClr val="windowText" lastClr="000000"/>
    </a:dk1>
    <a:lt1>
      <a:sysClr val="window" lastClr="FFFFFF"/>
    </a:lt1>
    <a:dk2>
      <a:srgbClr val="464653"/>
    </a:dk2>
    <a:lt2>
      <a:srgbClr val="DDE9EC"/>
    </a:lt2>
    <a:accent1>
      <a:srgbClr val="727CA3"/>
    </a:accent1>
    <a:accent2>
      <a:srgbClr val="9FB8CD"/>
    </a:accent2>
    <a:accent3>
      <a:srgbClr val="D2DA7A"/>
    </a:accent3>
    <a:accent4>
      <a:srgbClr val="FADA7A"/>
    </a:accent4>
    <a:accent5>
      <a:srgbClr val="B88472"/>
    </a:accent5>
    <a:accent6>
      <a:srgbClr val="8E736A"/>
    </a:accent6>
    <a:hlink>
      <a:srgbClr val="B292CA"/>
    </a:hlink>
    <a:folHlink>
      <a:srgbClr val="6B5680"/>
    </a:folHlink>
  </a:clrScheme>
</a:themeOverride>
</file>

<file path=ppt/theme/themeOverride2.xml><?xml version="1.0" encoding="utf-8"?>
<a:themeOverride xmlns:a="http://schemas.openxmlformats.org/drawingml/2006/main">
  <a:clrScheme name="Начальная">
    <a:dk1>
      <a:sysClr val="windowText" lastClr="000000"/>
    </a:dk1>
    <a:lt1>
      <a:sysClr val="window" lastClr="FFFFFF"/>
    </a:lt1>
    <a:dk2>
      <a:srgbClr val="464653"/>
    </a:dk2>
    <a:lt2>
      <a:srgbClr val="DDE9EC"/>
    </a:lt2>
    <a:accent1>
      <a:srgbClr val="727CA3"/>
    </a:accent1>
    <a:accent2>
      <a:srgbClr val="9FB8CD"/>
    </a:accent2>
    <a:accent3>
      <a:srgbClr val="D2DA7A"/>
    </a:accent3>
    <a:accent4>
      <a:srgbClr val="FADA7A"/>
    </a:accent4>
    <a:accent5>
      <a:srgbClr val="B88472"/>
    </a:accent5>
    <a:accent6>
      <a:srgbClr val="8E736A"/>
    </a:accent6>
    <a:hlink>
      <a:srgbClr val="B292CA"/>
    </a:hlink>
    <a:folHlink>
      <a:srgbClr val="6B56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2186</TotalTime>
  <Words>488</Words>
  <Application>Microsoft Office PowerPoint</Application>
  <PresentationFormat>Экран (4:3)</PresentationFormat>
  <Paragraphs>123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Шаблон оформления</vt:lpstr>
      </vt:variant>
      <vt:variant>
        <vt:i4>8</vt:i4>
      </vt:variant>
      <vt:variant>
        <vt:lpstr>Заголовки слайдов</vt:lpstr>
      </vt:variant>
      <vt:variant>
        <vt:i4>9</vt:i4>
      </vt:variant>
    </vt:vector>
  </HeadingPairs>
  <TitlesOfParts>
    <vt:vector size="24" baseType="lpstr">
      <vt:lpstr>Arial</vt:lpstr>
      <vt:lpstr>Cambria</vt:lpstr>
      <vt:lpstr>Calibri</vt:lpstr>
      <vt:lpstr>Wingdings 3</vt:lpstr>
      <vt:lpstr>Wingdings</vt:lpstr>
      <vt:lpstr>Gill Sans MT</vt:lpstr>
      <vt:lpstr>Times New Roman</vt:lpstr>
      <vt:lpstr>Начальная</vt:lpstr>
      <vt:lpstr>Начальная</vt:lpstr>
      <vt:lpstr>Начальная</vt:lpstr>
      <vt:lpstr>Начальная</vt:lpstr>
      <vt:lpstr>Начальная</vt:lpstr>
      <vt:lpstr>Начальная</vt:lpstr>
      <vt:lpstr>Начальная</vt:lpstr>
      <vt:lpstr>Начальная</vt:lpstr>
      <vt:lpstr>ОТЧЕТ ДЕЯТЕЛЬНОСТИ  ООО УК «АЛЬТАИР»  за 2020 год </vt:lpstr>
      <vt:lpstr>Отчет деятельности службы АДС за 2020 год</vt:lpstr>
      <vt:lpstr>Отчет финансово-хозяйственной деятельности за 2020 год </vt:lpstr>
      <vt:lpstr>Отчет финансово-хозяйственной деятельности за 2020 год </vt:lpstr>
      <vt:lpstr>Отчет финансово-хозяйственной деятельности за 2020 год </vt:lpstr>
      <vt:lpstr>Израсходовано средств по управлению и тех. обслуживанию дома</vt:lpstr>
      <vt:lpstr>Израсходовано средств по управлению и тех. обслуживанию дома</vt:lpstr>
      <vt:lpstr>Отчет финансово-хозяйственной деятельности за 2020 год  по коммунальным услугам</vt:lpstr>
      <vt:lpstr>Слайд 9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ОТЧЕТ ДЕЯТЕЛЬНОСТИ  ООО УК «АЛЬТАИР»  за 2015 год</dc:title>
  <dc:creator>Админ</dc:creator>
  <cp:lastModifiedBy>1</cp:lastModifiedBy>
  <cp:revision>53</cp:revision>
  <dcterms:created xsi:type="dcterms:W3CDTF">2016-01-25T01:57:25Z</dcterms:created>
  <dcterms:modified xsi:type="dcterms:W3CDTF">2021-05-31T05:25:47Z</dcterms:modified>
</cp:coreProperties>
</file>