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65" r:id="rId5"/>
    <p:sldId id="266" r:id="rId6"/>
    <p:sldId id="268" r:id="rId7"/>
    <p:sldId id="269" r:id="rId8"/>
    <p:sldId id="267" r:id="rId9"/>
    <p:sldId id="270" r:id="rId10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09" autoAdjust="0"/>
    <p:restoredTop sz="94660"/>
  </p:normalViewPr>
  <p:slideViewPr>
    <p:cSldViewPr>
      <p:cViewPr varScale="1">
        <p:scale>
          <a:sx n="87" d="100"/>
          <a:sy n="87" d="100"/>
        </p:scale>
        <p:origin x="-138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0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1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0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F858F28D-1003-49B9-9019-4A0A6E4CF466}" type="datetimeFigureOut">
              <a:rPr lang="ru-RU"/>
              <a:pPr>
                <a:defRPr/>
              </a:pPr>
              <a:t>31.03.2021</a:t>
            </a:fld>
            <a:endParaRPr lang="ru-RU"/>
          </a:p>
        </p:txBody>
      </p:sp>
      <p:sp>
        <p:nvSpPr>
          <p:cNvPr id="11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70AC7C-D1A2-4A6F-8400-18EA771C3B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3B5AE3-02A1-4B90-819D-9B4F270C306E}" type="datetimeFigureOut">
              <a:rPr lang="ru-RU"/>
              <a:pPr>
                <a:defRPr/>
              </a:pPr>
              <a:t>31.03.2021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614F15-1CE5-49B8-B0D1-3921800D7C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12560A-9E50-4F43-935D-717BA649AF21}" type="datetimeFigureOut">
              <a:rPr lang="ru-RU"/>
              <a:pPr>
                <a:defRPr/>
              </a:pPr>
              <a:t>31.03.2021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5B43C-0D19-4CDA-BE5D-16D2F62E3E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B2DB7-8933-4A1F-ADD4-CE41A093E847}" type="datetimeFigureOut">
              <a:rPr lang="ru-RU"/>
              <a:pPr>
                <a:defRPr/>
              </a:pPr>
              <a:t>31.03.2021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7F7FEA-851D-40E0-A94A-6218B75080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6EAC7A-BAAC-47E7-BBC9-8AA23E971C20}" type="datetimeFigureOut">
              <a:rPr lang="ru-RU"/>
              <a:pPr>
                <a:defRPr/>
              </a:pPr>
              <a:t>31.03.2021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16A1EF-E179-4220-95DF-1DE50C72AB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C32DFF-D3CE-4DD5-BF60-41BAEA4C0E2D}" type="datetimeFigureOut">
              <a:rPr lang="ru-RU"/>
              <a:pPr>
                <a:defRPr/>
              </a:pPr>
              <a:t>31.03.2021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942D58-A654-4813-993E-AA62EF190A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0273E2-E25F-43BB-80CA-50AD68A63911}" type="datetimeFigureOut">
              <a:rPr lang="ru-RU"/>
              <a:pPr>
                <a:defRPr/>
              </a:pPr>
              <a:t>31.03.2021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EF6006-3724-45A9-8F3B-4DB734BF1D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553839-63EF-43B1-83BC-7F3BC633A6BC}" type="datetimeFigureOut">
              <a:rPr lang="ru-RU"/>
              <a:pPr>
                <a:defRPr/>
              </a:pPr>
              <a:t>31.03.2021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4ADFAA-632B-4529-AAFA-017929547F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391CBC-4BEA-4472-8A88-1D4A99DEFEEA}" type="datetimeFigureOut">
              <a:rPr lang="ru-RU"/>
              <a:pPr>
                <a:defRPr/>
              </a:pPr>
              <a:t>31.03.2021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3EB423-AC9E-405B-8B14-0AE2ACCF1B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9BE326-2E1F-4C99-8506-6D5B3F2FCEDC}" type="datetimeFigureOut">
              <a:rPr lang="ru-RU"/>
              <a:pPr>
                <a:defRPr/>
              </a:pPr>
              <a:t>31.03.2021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6A2BE9-686E-4F49-B9DD-3C34CECCC1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9C629D-D3A5-45CD-978D-9A07480784A2}" type="datetimeFigureOut">
              <a:rPr lang="ru-RU"/>
              <a:pPr>
                <a:defRPr/>
              </a:pPr>
              <a:t>31.03.2021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470812-67C2-46C9-98E9-CFC6F1EA7D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2FD3596-E988-4F10-B86E-4CE553FDF240}" type="datetimeFigureOut">
              <a:rPr lang="ru-RU"/>
              <a:pPr>
                <a:defRPr/>
              </a:pPr>
              <a:t>31.03.2021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8B6653D-2AA1-460F-B774-A9A5060305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74" r:id="rId6"/>
    <p:sldLayoutId id="2147483675" r:id="rId7"/>
    <p:sldLayoutId id="2147483676" r:id="rId8"/>
    <p:sldLayoutId id="2147483677" r:id="rId9"/>
    <p:sldLayoutId id="2147483668" r:id="rId10"/>
    <p:sldLayoutId id="214748367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1219200" y="3643313"/>
            <a:ext cx="6924675" cy="1233487"/>
          </a:xfrm>
        </p:spPr>
        <p:txBody>
          <a:bodyPr/>
          <a:lstStyle/>
          <a:p>
            <a:pPr eaLnBrk="1" hangingPunct="1"/>
            <a:r>
              <a:rPr lang="ru-RU" sz="2300" smtClean="0"/>
              <a:t>ОТЧЕТ ДЕЯТЕЛЬНОСТИ </a:t>
            </a:r>
            <a:br>
              <a:rPr lang="ru-RU" sz="2300" smtClean="0"/>
            </a:br>
            <a:r>
              <a:rPr lang="ru-RU" sz="2300" smtClean="0"/>
              <a:t>ООО УК «АЛЬТАИР» </a:t>
            </a:r>
            <a:br>
              <a:rPr lang="ru-RU" sz="2300" smtClean="0"/>
            </a:br>
            <a:r>
              <a:rPr lang="ru-RU" sz="2300" smtClean="0"/>
              <a:t>за </a:t>
            </a:r>
            <a:r>
              <a:rPr lang="ru-RU" sz="2300" smtClean="0">
                <a:latin typeface="Arial" charset="0"/>
              </a:rPr>
              <a:t>2020</a:t>
            </a:r>
            <a:r>
              <a:rPr lang="ru-RU" sz="2300" smtClean="0"/>
              <a:t> год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450" y="5157788"/>
            <a:ext cx="6858000" cy="5334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400" smtClean="0"/>
              <a:t>МКД: </a:t>
            </a:r>
            <a:r>
              <a:rPr lang="ru-RU" sz="2400" smtClean="0">
                <a:latin typeface="Arial" charset="0"/>
              </a:rPr>
              <a:t>Тургенева, 10</a:t>
            </a:r>
            <a:r>
              <a:rPr lang="ru-RU" smtClean="0"/>
              <a:t> </a:t>
            </a:r>
          </a:p>
        </p:txBody>
      </p:sp>
      <p:sp>
        <p:nvSpPr>
          <p:cNvPr id="13315" name="TextBox 3"/>
          <p:cNvSpPr txBox="1">
            <a:spLocks noChangeArrowheads="1"/>
          </p:cNvSpPr>
          <p:nvPr/>
        </p:nvSpPr>
        <p:spPr bwMode="auto">
          <a:xfrm>
            <a:off x="6011863" y="188913"/>
            <a:ext cx="31686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УТВЕРЖДАЮ: Соломонов С.А.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Генеральный директор 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ООО УК «Альтаир»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« 31 »_марта_2021 г.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b="1" smtClean="0"/>
              <a:t>Отчет деятельности службы АДС за </a:t>
            </a:r>
            <a:r>
              <a:rPr lang="ru-RU" sz="2900" b="1" smtClean="0">
                <a:latin typeface="Arial" charset="0"/>
              </a:rPr>
              <a:t>2020</a:t>
            </a:r>
            <a:r>
              <a:rPr lang="ru-RU" sz="2900" b="1" smtClean="0"/>
              <a:t> год</a:t>
            </a:r>
          </a:p>
        </p:txBody>
      </p:sp>
      <p:sp>
        <p:nvSpPr>
          <p:cNvPr id="14338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algn="just" eaLnBrk="1" hangingPunct="1"/>
            <a:r>
              <a:rPr lang="ru-RU" b="1" smtClean="0"/>
              <a:t>В период с 01 января </a:t>
            </a:r>
            <a:r>
              <a:rPr lang="ru-RU" b="1" smtClean="0">
                <a:latin typeface="Arial" charset="0"/>
              </a:rPr>
              <a:t>2020</a:t>
            </a:r>
            <a:r>
              <a:rPr lang="ru-RU" b="1" smtClean="0"/>
              <a:t> по 31 декабря </a:t>
            </a:r>
            <a:r>
              <a:rPr lang="ru-RU" b="1" smtClean="0">
                <a:latin typeface="Arial" charset="0"/>
              </a:rPr>
              <a:t>2020</a:t>
            </a:r>
            <a:r>
              <a:rPr lang="ru-RU" b="1" smtClean="0"/>
              <a:t> г. </a:t>
            </a:r>
          </a:p>
          <a:p>
            <a:pPr algn="just" eaLnBrk="1" hangingPunct="1"/>
            <a:r>
              <a:rPr lang="ru-RU" b="1" smtClean="0"/>
              <a:t>В адрес УК «Альтаир» поступило следующее количество заявок от жильцов МКД расположенного по адресу: </a:t>
            </a:r>
            <a:r>
              <a:rPr lang="ru-RU" b="1" smtClean="0">
                <a:latin typeface="Arial" charset="0"/>
              </a:rPr>
              <a:t>Тургенева, 10</a:t>
            </a:r>
            <a:r>
              <a:rPr lang="ru-RU" b="1" smtClean="0"/>
              <a:t>  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Сантехнические – </a:t>
            </a:r>
            <a:r>
              <a:rPr lang="ru-RU" smtClean="0">
                <a:latin typeface="Arial" charset="0"/>
              </a:rPr>
              <a:t>167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Электротехнические – </a:t>
            </a:r>
            <a:r>
              <a:rPr lang="ru-RU" smtClean="0">
                <a:latin typeface="Arial" charset="0"/>
              </a:rPr>
              <a:t>31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Плотницкие работы –</a:t>
            </a:r>
            <a:r>
              <a:rPr lang="ru-RU" smtClean="0">
                <a:latin typeface="Arial" charset="0"/>
              </a:rPr>
              <a:t> 17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Содержание дворовой территории – </a:t>
            </a:r>
            <a:r>
              <a:rPr lang="ru-RU" smtClean="0">
                <a:latin typeface="Arial" charset="0"/>
              </a:rPr>
              <a:t>2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Уборка лестничных клеток – </a:t>
            </a:r>
            <a:r>
              <a:rPr lang="ru-RU" smtClean="0">
                <a:latin typeface="Arial" charset="0"/>
              </a:rPr>
              <a:t>6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Благоустройство территории –</a:t>
            </a:r>
            <a:r>
              <a:rPr lang="ru-RU" smtClean="0">
                <a:latin typeface="Arial" charset="0"/>
              </a:rPr>
              <a:t> 3</a:t>
            </a:r>
          </a:p>
          <a:p>
            <a:pPr eaLnBrk="1" hangingPunct="1"/>
            <a:r>
              <a:rPr lang="ru-RU" smtClean="0">
                <a:latin typeface="Arial" charset="0"/>
              </a:rPr>
              <a:t>Всего: 226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 </a:t>
            </a:r>
            <a:r>
              <a:rPr lang="ru-RU" sz="2900" smtClean="0"/>
              <a:t>год </a:t>
            </a:r>
          </a:p>
        </p:txBody>
      </p:sp>
      <p:graphicFrame>
        <p:nvGraphicFramePr>
          <p:cNvPr id="15391" name="Group 31"/>
          <p:cNvGraphicFramePr>
            <a:graphicFrameLocks noGrp="1"/>
          </p:cNvGraphicFramePr>
          <p:nvPr/>
        </p:nvGraphicFramePr>
        <p:xfrm>
          <a:off x="642938" y="1428750"/>
          <a:ext cx="8286750" cy="5070475"/>
        </p:xfrm>
        <a:graphic>
          <a:graphicData uri="http://schemas.openxmlformats.org/drawingml/2006/table">
            <a:tbl>
              <a:tblPr/>
              <a:tblGrid>
                <a:gridCol w="1406525"/>
                <a:gridCol w="4117975"/>
                <a:gridCol w="2762250"/>
              </a:tblGrid>
              <a:tr h="106362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Общая информация о начислении за услуги (работы) по содержанию и текущему ремонту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Жилищные услуги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2 836 341, 83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содержание дом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1 794 409, 01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тех. обслуживание ОИ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1 041 932, 82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управление домом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35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 по содержанию и текущему ремонту ОИ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650 645, 99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6420" name="Group 36"/>
          <p:cNvGraphicFramePr>
            <a:graphicFrameLocks noGrp="1"/>
          </p:cNvGraphicFramePr>
          <p:nvPr/>
        </p:nvGraphicFramePr>
        <p:xfrm>
          <a:off x="500063" y="1196975"/>
          <a:ext cx="8429625" cy="4948238"/>
        </p:xfrm>
        <a:graphic>
          <a:graphicData uri="http://schemas.openxmlformats.org/drawingml/2006/table">
            <a:tbl>
              <a:tblPr/>
              <a:tblGrid>
                <a:gridCol w="1431925"/>
                <a:gridCol w="4187825"/>
                <a:gridCol w="2809875"/>
              </a:tblGrid>
              <a:tr h="93503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Получено денежных средств от собственников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содержанию и тек. ремонту дома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2 576 551, 57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Денежных средств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2 576 551, 57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Целевых взносов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субсидий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Прочие поступления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910 436, 25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7447" name="Group 39"/>
          <p:cNvGraphicFramePr>
            <a:graphicFrameLocks noGrp="1"/>
          </p:cNvGraphicFramePr>
          <p:nvPr/>
        </p:nvGraphicFramePr>
        <p:xfrm>
          <a:off x="611188" y="1341438"/>
          <a:ext cx="8208962" cy="5153025"/>
        </p:xfrm>
        <a:graphic>
          <a:graphicData uri="http://schemas.openxmlformats.org/drawingml/2006/table">
            <a:tbl>
              <a:tblPr/>
              <a:tblGrid>
                <a:gridCol w="371475"/>
                <a:gridCol w="2652712"/>
                <a:gridCol w="2133600"/>
                <a:gridCol w="3051175"/>
              </a:tblGrid>
              <a:tr h="53975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 за 2020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за 2020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жилищного фонда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1 041 932, 82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682 490, 85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электрооборудовани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144 878, 77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94 921, 74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двора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173 975, 05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113 677, 26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мест общего пользования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321 635, 80 руб.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210 718, 36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ИТОГО: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1 682 422, 44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1 101 808, 21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Процент собираемости за 2020 год составил: 65,49%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8434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196975"/>
            <a:ext cx="8229600" cy="491013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Подготовка дома к отопительному сезону – 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102 000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Сан. технические материалы – 9 700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Приобретение дорожек - 22 300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Приобретение урны - 7 300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Страхование лифтов – 3 000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Электротехнические материалы – 3 300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Высадка цветов – 16 000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Инвентарь, спецодежда: дворники –12 971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Инвентарь, спец. одежда: технички – 6 150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Бытовая химия –5 145 руб.</a:t>
            </a:r>
          </a:p>
          <a:p>
            <a:pPr eaLnBrk="1" hangingPunct="1">
              <a:lnSpc>
                <a:spcPct val="90000"/>
              </a:lnSpc>
            </a:pPr>
            <a:endParaRPr lang="ru-RU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9458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196975"/>
            <a:ext cx="8229600" cy="4910138"/>
          </a:xfrm>
        </p:spPr>
        <p:txBody>
          <a:bodyPr/>
          <a:lstStyle/>
          <a:p>
            <a:pPr eaLnBrk="1" hangingPunct="1"/>
            <a:r>
              <a:rPr lang="ru-RU" smtClean="0">
                <a:latin typeface="Arial" charset="0"/>
              </a:rPr>
              <a:t>Ведение сайта и ЭЦП на ГИС ЖКХ – 6 381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Полиграфические и почтовые расходы – 10 127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Канцелярские товары – 4 451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Банковское обслуживание – 5 231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Обслуживание и содержание оргтехники – 4 170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Госпошлина, нотариус – 24 442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Транспортные расходы – 13 693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Услуги связи интернет – 12 303 руб.</a:t>
            </a:r>
          </a:p>
          <a:p>
            <a:pPr eaLnBrk="1" hangingPunct="1"/>
            <a:endParaRPr lang="ru-RU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250825" y="115888"/>
            <a:ext cx="8447088" cy="1058862"/>
          </a:xfrm>
        </p:spPr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</a:t>
            </a:r>
            <a:r>
              <a:rPr lang="ru-RU" sz="2900" smtClean="0"/>
              <a:t> год</a:t>
            </a:r>
            <a:r>
              <a:rPr lang="ru-RU" sz="2900" smtClean="0">
                <a:latin typeface="Arial" charset="0"/>
              </a:rPr>
              <a:t> </a:t>
            </a:r>
            <a:r>
              <a:rPr lang="ru-RU" sz="2900" smtClean="0"/>
              <a:t> по коммунальным услугам</a:t>
            </a:r>
          </a:p>
        </p:txBody>
      </p:sp>
      <p:graphicFrame>
        <p:nvGraphicFramePr>
          <p:cNvPr id="20548" name="Group 68"/>
          <p:cNvGraphicFramePr>
            <a:graphicFrameLocks noGrp="1"/>
          </p:cNvGraphicFramePr>
          <p:nvPr/>
        </p:nvGraphicFramePr>
        <p:xfrm>
          <a:off x="250825" y="1484313"/>
          <a:ext cx="8642350" cy="5256212"/>
        </p:xfrm>
        <a:graphic>
          <a:graphicData uri="http://schemas.openxmlformats.org/drawingml/2006/table">
            <a:tbl>
              <a:tblPr/>
              <a:tblGrid>
                <a:gridCol w="2001838"/>
                <a:gridCol w="2070100"/>
                <a:gridCol w="1785937"/>
                <a:gridCol w="1427163"/>
                <a:gridCol w="1357312"/>
              </a:tblGrid>
              <a:tr h="10810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Наименование услуги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потребителем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Объем потребления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потребителями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Задолженность потребителей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43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Водоотведение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247 678, 88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250 148, 38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192 217, 91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55 460, 97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59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61 752, 95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146 245, 00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71 179, 79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- 9 426, 84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43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Отопление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490 780, 91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923 860, 08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344 491, 58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146 289, 33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26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ХВС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362 049, 59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299 895, 63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281 587, 00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80 462, 59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26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Обращение ТКО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118 089, 22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118 089, 22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80 444, 94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37 644, 28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26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Электроснабжение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395 789, 17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716 000, 00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401 808, 42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- 6 019, 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26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Газ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28 122, 59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28 122, 59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27 511, 06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611, 53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ru-RU" smtClean="0"/>
          </a:p>
        </p:txBody>
      </p:sp>
      <p:graphicFrame>
        <p:nvGraphicFramePr>
          <p:cNvPr id="28731" name="Group 59"/>
          <p:cNvGraphicFramePr>
            <a:graphicFrameLocks noGrp="1"/>
          </p:cNvGraphicFramePr>
          <p:nvPr>
            <p:ph type="body" idx="4294967295"/>
          </p:nvPr>
        </p:nvGraphicFramePr>
        <p:xfrm>
          <a:off x="457200" y="1219200"/>
          <a:ext cx="8229600" cy="4910138"/>
        </p:xfrm>
        <a:graphic>
          <a:graphicData uri="http://schemas.openxmlformats.org/drawingml/2006/table">
            <a:tbl>
              <a:tblPr/>
              <a:tblGrid>
                <a:gridCol w="1028700"/>
                <a:gridCol w="3086100"/>
                <a:gridCol w="2057400"/>
                <a:gridCol w="2057400"/>
              </a:tblGrid>
              <a:tr h="81756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2. Общая информация по предоставленным услугам: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494 459, 57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267 378, 33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1806</TotalTime>
  <Words>572</Words>
  <Application>Microsoft Office PowerPoint</Application>
  <PresentationFormat>Экран (4:3)</PresentationFormat>
  <Paragraphs>149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8</vt:i4>
      </vt:variant>
      <vt:variant>
        <vt:lpstr>Заголовки слайдов</vt:lpstr>
      </vt:variant>
      <vt:variant>
        <vt:i4>9</vt:i4>
      </vt:variant>
    </vt:vector>
  </HeadingPairs>
  <TitlesOfParts>
    <vt:vector size="24" baseType="lpstr">
      <vt:lpstr>Arial</vt:lpstr>
      <vt:lpstr>Cambria</vt:lpstr>
      <vt:lpstr>Calibri</vt:lpstr>
      <vt:lpstr>Wingdings 3</vt:lpstr>
      <vt:lpstr>Wingdings</vt:lpstr>
      <vt:lpstr>Gill Sans MT</vt:lpstr>
      <vt:lpstr>Times New Roman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ОТЧЕТ ДЕЯТЕЛЬНОСТИ  ООО УК «АЛЬТАИР»  за 2020 год </vt:lpstr>
      <vt:lpstr>Отчет деятельности службы АДС за 2020 год</vt:lpstr>
      <vt:lpstr>Отчет финансово-хозяйственной деятельности за 2020 год </vt:lpstr>
      <vt:lpstr>Отчет финансово-хозяйственной деятельности за 2020 год </vt:lpstr>
      <vt:lpstr>Отчет финансово-хозяйственной деятельности за 2020 год </vt:lpstr>
      <vt:lpstr>Израсходовано средств по управлению и тех. обслуживанию дома</vt:lpstr>
      <vt:lpstr>Израсходовано средств по управлению и тех. обслуживанию дома</vt:lpstr>
      <vt:lpstr>Отчет финансово-хозяйственной деятельности за 2020 год  по коммунальным услугам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ДЕЯТЕЛЬНОСТИ  ООО УК «АЛЬТАИР»  за 2015 год</dc:title>
  <dc:creator>Админ</dc:creator>
  <cp:lastModifiedBy>1</cp:lastModifiedBy>
  <cp:revision>48</cp:revision>
  <dcterms:created xsi:type="dcterms:W3CDTF">2016-01-25T01:57:25Z</dcterms:created>
  <dcterms:modified xsi:type="dcterms:W3CDTF">2021-03-31T03:42:34Z</dcterms:modified>
</cp:coreProperties>
</file>