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64" r:id="rId4"/>
    <p:sldId id="265" r:id="rId5"/>
    <p:sldId id="266" r:id="rId6"/>
    <p:sldId id="268" r:id="rId7"/>
    <p:sldId id="269" r:id="rId8"/>
    <p:sldId id="267" r:id="rId9"/>
    <p:sldId id="270" r:id="rId10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09" autoAdjust="0"/>
    <p:restoredTop sz="94660"/>
  </p:normalViewPr>
  <p:slideViewPr>
    <p:cSldViewPr>
      <p:cViewPr varScale="1">
        <p:scale>
          <a:sx n="87" d="100"/>
          <a:sy n="87" d="100"/>
        </p:scale>
        <p:origin x="-13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20"/>
          <p:cNvSpPr/>
          <p:nvPr/>
        </p:nvSpPr>
        <p:spPr>
          <a:xfrm>
            <a:off x="904875" y="3648075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21"/>
          <p:cNvSpPr/>
          <p:nvPr/>
        </p:nvSpPr>
        <p:spPr>
          <a:xfrm>
            <a:off x="904875" y="3648075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ED1C64D0-89F7-4094-B488-9A5E52D32B5A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11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025" y="6354763"/>
            <a:ext cx="12192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94E97D-EB5F-4D79-9544-9BB06073C9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CD7FD-8B8F-4A7E-8BB3-D7CB30F56F78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43854-CCDC-4AA1-8D8A-5C26D7819D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30612" y="3201988"/>
            <a:ext cx="585152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A0624C-FFC8-4DCB-8405-9ABCAD32CEAD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4FFCA-8436-4B5A-8E23-63A7C50314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16199C-61F9-4D24-BE03-A9EFE034074F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F58B68-8228-423B-95AD-6C98445DAE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6"/>
          <p:cNvSpPr/>
          <p:nvPr/>
        </p:nvSpPr>
        <p:spPr>
          <a:xfrm>
            <a:off x="914400" y="2819400"/>
            <a:ext cx="7315200" cy="127952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7"/>
          <p:cNvSpPr/>
          <p:nvPr/>
        </p:nvSpPr>
        <p:spPr>
          <a:xfrm>
            <a:off x="914400" y="2819400"/>
            <a:ext cx="228600" cy="1279525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/>
          <a:lstStyle>
            <a:lvl1pPr algn="r">
              <a:buNone/>
              <a:defRPr sz="32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4763"/>
            <a:ext cx="2286000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D1B47-5CC5-4B77-8AAC-6F130EC9D1AC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775" y="6354763"/>
            <a:ext cx="3475038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975" y="6354763"/>
            <a:ext cx="1520825" cy="3667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413F2F-7BB6-4268-AF48-9CFA7D2C1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F8353-8DB6-4470-A686-12914E482D7F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70AD32-DADC-4229-8AA2-8EA30E4091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anchor="b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48935-A829-4A5F-A952-772EDFD5BE3B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86E5E9-D3A0-460B-B6AF-51227E1A9F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83712C-6AE3-45BD-B4F7-3EA207E36201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30AC6-AB79-45F5-8CFC-5EC3A0388D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3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FD9D26-B5B1-4D18-B39C-A22DDB2A3291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0C1E07-FE42-4195-A567-B6250FCB69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712" y="3324226"/>
            <a:ext cx="6035675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211F74-C1C0-4F04-9982-ABB190C37C0D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FCFFA-E0C5-4875-B396-E2D33D4D49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9"/>
          <p:cNvSpPr/>
          <p:nvPr/>
        </p:nvSpPr>
        <p:spPr>
          <a:xfrm>
            <a:off x="457200" y="500063"/>
            <a:ext cx="182563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CF4C3B-E2DF-4CC7-B2FE-5370CB688B47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F4C91B-4166-45FF-B6CF-59CA9E3FC1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21"/>
          <p:cNvSpPr>
            <a:spLocks noGrp="1"/>
          </p:cNvSpPr>
          <p:nvPr>
            <p:ph type="title"/>
          </p:nvPr>
        </p:nvSpPr>
        <p:spPr bwMode="auto">
          <a:xfrm>
            <a:off x="457200" y="152400"/>
            <a:ext cx="8229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219200"/>
            <a:ext cx="8229600" cy="4910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175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0917CB6-4E6A-4D0F-8B97-EBDD7F6764C2}" type="datetimeFigureOut">
              <a:rPr lang="ru-RU"/>
              <a:pPr>
                <a:defRPr/>
              </a:pPr>
              <a:t>24.03.2021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775" y="6356350"/>
            <a:ext cx="3505200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775" y="6356350"/>
            <a:ext cx="1981200" cy="3651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8E4B733-763E-4B8E-B806-39D4A828F7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500" cy="12065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74" r:id="rId6"/>
    <p:sldLayoutId id="2147483675" r:id="rId7"/>
    <p:sldLayoutId id="2147483676" r:id="rId8"/>
    <p:sldLayoutId id="2147483677" r:id="rId9"/>
    <p:sldLayoutId id="2147483668" r:id="rId10"/>
    <p:sldLayoutId id="214748367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Cambria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6000"/>
        <a:buFont typeface="Wingdings 3" pitchFamily="18" charset="2"/>
        <a:buChar char="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ts val="500"/>
        </a:spcBef>
        <a:spcAft>
          <a:spcPct val="0"/>
        </a:spcAft>
        <a:buClr>
          <a:schemeClr val="accent2"/>
        </a:buClr>
        <a:buSzPct val="76000"/>
        <a:buFont typeface="Wingdings 3" pitchFamily="18" charset="2"/>
        <a:buChar char=""/>
        <a:defRPr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ts val="500"/>
        </a:spcBef>
        <a:spcAft>
          <a:spcPct val="0"/>
        </a:spcAft>
        <a:buClr>
          <a:srgbClr val="BCBCBC"/>
        </a:buClr>
        <a:buSzPct val="76000"/>
        <a:buFont typeface="Wingdings 3" pitchFamily="18" charset="2"/>
        <a:buChar char="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ts val="400"/>
        </a:spcBef>
        <a:spcAft>
          <a:spcPct val="0"/>
        </a:spcAft>
        <a:buClr>
          <a:srgbClr val="8BA2B4"/>
        </a:buClr>
        <a:buSzPct val="70000"/>
        <a:buFont typeface="Wingdings" pitchFamily="2" charset="2"/>
        <a:buChar char="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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Заголовок 1"/>
          <p:cNvSpPr>
            <a:spLocks noGrp="1"/>
          </p:cNvSpPr>
          <p:nvPr>
            <p:ph type="ctrTitle"/>
          </p:nvPr>
        </p:nvSpPr>
        <p:spPr>
          <a:xfrm>
            <a:off x="1187450" y="3644900"/>
            <a:ext cx="6924675" cy="1233488"/>
          </a:xfrm>
        </p:spPr>
        <p:txBody>
          <a:bodyPr/>
          <a:lstStyle/>
          <a:p>
            <a:pPr eaLnBrk="1" hangingPunct="1"/>
            <a:r>
              <a:rPr lang="ru-RU" sz="2300" smtClean="0"/>
              <a:t>ОТЧЕТ ДЕЯТЕЛЬНОСТИ </a:t>
            </a:r>
            <a:br>
              <a:rPr lang="ru-RU" sz="2300" smtClean="0"/>
            </a:br>
            <a:r>
              <a:rPr lang="ru-RU" sz="2300" smtClean="0"/>
              <a:t>ООО УК «АЛЬТАИР» </a:t>
            </a:r>
            <a:br>
              <a:rPr lang="ru-RU" sz="2300" smtClean="0"/>
            </a:br>
            <a:r>
              <a:rPr lang="ru-RU" sz="2300" smtClean="0">
                <a:latin typeface="Arial" charset="0"/>
              </a:rPr>
              <a:t>за 2020</a:t>
            </a:r>
            <a:r>
              <a:rPr lang="ru-RU" sz="2300" smtClean="0"/>
              <a:t>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87450" y="5157788"/>
            <a:ext cx="6858000" cy="5334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2400" smtClean="0"/>
              <a:t>МКД: </a:t>
            </a:r>
            <a:r>
              <a:rPr lang="ru-RU" sz="2400" smtClean="0">
                <a:latin typeface="Arial" charset="0"/>
              </a:rPr>
              <a:t>Аммосова, 4/3</a:t>
            </a:r>
            <a:endParaRPr lang="ru-RU" smtClean="0"/>
          </a:p>
        </p:txBody>
      </p:sp>
      <p:sp>
        <p:nvSpPr>
          <p:cNvPr id="13315" name="TextBox 3"/>
          <p:cNvSpPr txBox="1">
            <a:spLocks noChangeArrowheads="1"/>
          </p:cNvSpPr>
          <p:nvPr/>
        </p:nvSpPr>
        <p:spPr bwMode="auto">
          <a:xfrm>
            <a:off x="6011863" y="188913"/>
            <a:ext cx="316865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УТВЕРЖДАЮ: Соломонов С.А.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Генеральный директор 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ООО УК «Альтаир»</a:t>
            </a:r>
          </a:p>
          <a:p>
            <a:r>
              <a:rPr lang="ru-RU" sz="1400">
                <a:latin typeface="Times New Roman" pitchFamily="18" charset="0"/>
                <a:cs typeface="Times New Roman" pitchFamily="18" charset="0"/>
              </a:rPr>
              <a:t>«18» марта__2021 г.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b="1" smtClean="0"/>
              <a:t>Отчет деятельности службы АДС за </a:t>
            </a:r>
            <a:r>
              <a:rPr lang="ru-RU" sz="2900" b="1" smtClean="0">
                <a:latin typeface="Arial" charset="0"/>
              </a:rPr>
              <a:t>2020</a:t>
            </a:r>
            <a:r>
              <a:rPr lang="ru-RU" sz="2900" b="1" smtClean="0"/>
              <a:t> год</a:t>
            </a:r>
          </a:p>
        </p:txBody>
      </p:sp>
      <p:sp>
        <p:nvSpPr>
          <p:cNvPr id="14338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algn="just" eaLnBrk="1" hangingPunct="1"/>
            <a:r>
              <a:rPr lang="ru-RU" b="1" smtClean="0"/>
              <a:t>В период с 01 </a:t>
            </a:r>
            <a:r>
              <a:rPr lang="ru-RU" b="1" smtClean="0">
                <a:latin typeface="Arial" charset="0"/>
              </a:rPr>
              <a:t>января</a:t>
            </a:r>
            <a:r>
              <a:rPr lang="ru-RU" b="1" smtClean="0"/>
              <a:t>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по 31 декабря </a:t>
            </a:r>
            <a:r>
              <a:rPr lang="ru-RU" b="1" smtClean="0">
                <a:latin typeface="Arial" charset="0"/>
              </a:rPr>
              <a:t>2020</a:t>
            </a:r>
            <a:r>
              <a:rPr lang="ru-RU" b="1" smtClean="0"/>
              <a:t> г. </a:t>
            </a:r>
          </a:p>
          <a:p>
            <a:pPr algn="just" eaLnBrk="1" hangingPunct="1"/>
            <a:r>
              <a:rPr lang="ru-RU" b="1" smtClean="0"/>
              <a:t>В адрес УК «Альтаир» поступило следующее количество заявок от жильцов МКД расположенного по адресу: </a:t>
            </a:r>
            <a:r>
              <a:rPr lang="ru-RU" b="1" smtClean="0">
                <a:latin typeface="Arial" charset="0"/>
              </a:rPr>
              <a:t>Аммосова, 4/3</a:t>
            </a:r>
            <a:endParaRPr lang="ru-RU" b="1" smtClean="0"/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Сантехнические –</a:t>
            </a:r>
            <a:r>
              <a:rPr lang="ru-RU" smtClean="0">
                <a:latin typeface="Arial" charset="0"/>
              </a:rPr>
              <a:t> 39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Электротехнические – </a:t>
            </a:r>
            <a:r>
              <a:rPr lang="ru-RU" smtClean="0">
                <a:latin typeface="Arial" charset="0"/>
              </a:rPr>
              <a:t>4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Плотницкие работы –</a:t>
            </a:r>
            <a:r>
              <a:rPr lang="ru-RU" smtClean="0">
                <a:latin typeface="Arial" charset="0"/>
              </a:rPr>
              <a:t> 6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Содержание дворовой территории – </a:t>
            </a:r>
            <a:r>
              <a:rPr lang="ru-RU" smtClean="0">
                <a:latin typeface="Arial" charset="0"/>
              </a:rPr>
              <a:t>2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Уборка лестничных клеток – </a:t>
            </a:r>
            <a:r>
              <a:rPr lang="ru-RU" smtClean="0">
                <a:latin typeface="Arial" charset="0"/>
              </a:rPr>
              <a:t>3</a:t>
            </a:r>
          </a:p>
          <a:p>
            <a:pPr eaLnBrk="1" hangingPunct="1">
              <a:buFont typeface="Wingdings 3" pitchFamily="18" charset="2"/>
              <a:buAutoNum type="arabicParenR"/>
            </a:pPr>
            <a:r>
              <a:rPr lang="ru-RU" smtClean="0"/>
              <a:t>Благоустройство территории –</a:t>
            </a:r>
            <a:r>
              <a:rPr lang="ru-RU" smtClean="0">
                <a:latin typeface="Arial" charset="0"/>
              </a:rPr>
              <a:t> 1</a:t>
            </a:r>
          </a:p>
          <a:p>
            <a:pPr eaLnBrk="1" hangingPunct="1"/>
            <a:r>
              <a:rPr lang="ru-RU" smtClean="0">
                <a:latin typeface="Arial" charset="0"/>
              </a:rPr>
              <a:t>Всего:  55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период с 01.0</a:t>
            </a:r>
            <a:r>
              <a:rPr lang="ru-RU" sz="2900" smtClean="0">
                <a:latin typeface="Arial" charset="0"/>
              </a:rPr>
              <a:t>1</a:t>
            </a:r>
            <a:r>
              <a:rPr lang="ru-RU" sz="2900" smtClean="0"/>
              <a:t>.20</a:t>
            </a:r>
            <a:r>
              <a:rPr lang="ru-RU" sz="2900" smtClean="0">
                <a:latin typeface="Arial" charset="0"/>
              </a:rPr>
              <a:t>20 </a:t>
            </a:r>
            <a:r>
              <a:rPr lang="ru-RU" sz="2900" smtClean="0"/>
              <a:t>по 31.12.20</a:t>
            </a:r>
            <a:r>
              <a:rPr lang="ru-RU" sz="2900" smtClean="0">
                <a:latin typeface="Arial" charset="0"/>
              </a:rPr>
              <a:t>20</a:t>
            </a:r>
            <a:r>
              <a:rPr lang="ru-RU" sz="2900" smtClean="0"/>
              <a:t>год </a:t>
            </a:r>
          </a:p>
        </p:txBody>
      </p:sp>
      <p:graphicFrame>
        <p:nvGraphicFramePr>
          <p:cNvPr id="15391" name="Group 31"/>
          <p:cNvGraphicFramePr>
            <a:graphicFrameLocks noGrp="1"/>
          </p:cNvGraphicFramePr>
          <p:nvPr/>
        </p:nvGraphicFramePr>
        <p:xfrm>
          <a:off x="642938" y="1428750"/>
          <a:ext cx="8286750" cy="5070475"/>
        </p:xfrm>
        <a:graphic>
          <a:graphicData uri="http://schemas.openxmlformats.org/drawingml/2006/table">
            <a:tbl>
              <a:tblPr/>
              <a:tblGrid>
                <a:gridCol w="1406525"/>
                <a:gridCol w="4178300"/>
                <a:gridCol w="2701925"/>
              </a:tblGrid>
              <a:tr h="1063625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Общая информация о начислении за услуги (работы) по содержанию и текущему ремонту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Жилищные услуги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1 490 900, 72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содержание дом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996 541, 14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тех. обслуживание ОИ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494 359, 58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19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 т.ч. 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з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а управление домом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350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 по содержанию и текущему ремонту ОИ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193 852, 77 руб.</a:t>
                      </a: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в период с </a:t>
            </a:r>
            <a:r>
              <a:rPr lang="ru-RU" sz="2900" smtClean="0">
                <a:latin typeface="Arial" charset="0"/>
              </a:rPr>
              <a:t>01.01.2020</a:t>
            </a:r>
            <a:r>
              <a:rPr lang="ru-RU" sz="2900" smtClean="0"/>
              <a:t> по </a:t>
            </a:r>
            <a:r>
              <a:rPr lang="ru-RU" sz="2900" smtClean="0">
                <a:latin typeface="Arial" charset="0"/>
              </a:rPr>
              <a:t>31.12.2020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6419" name="Group 35"/>
          <p:cNvGraphicFramePr>
            <a:graphicFrameLocks noGrp="1"/>
          </p:cNvGraphicFramePr>
          <p:nvPr/>
        </p:nvGraphicFramePr>
        <p:xfrm>
          <a:off x="468313" y="1196975"/>
          <a:ext cx="8429625" cy="4948238"/>
        </p:xfrm>
        <a:graphic>
          <a:graphicData uri="http://schemas.openxmlformats.org/drawingml/2006/table">
            <a:tbl>
              <a:tblPr/>
              <a:tblGrid>
                <a:gridCol w="1431925"/>
                <a:gridCol w="4187825"/>
                <a:gridCol w="2809875"/>
              </a:tblGrid>
              <a:tr h="935038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Получено денежных средств от собственников</a:t>
                      </a:r>
                      <a:endParaRPr kumimoji="0" lang="ru-RU" sz="2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содержанию и тек. ремонту дома</a:t>
                      </a:r>
                      <a:r>
                        <a:rPr kumimoji="0" lang="ru-RU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ВСЕГО: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1 551 052, 40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Денежных средств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1 551 052, 40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8302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Целевых взносов от собственников / нанимателей помещений (руб)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субсидий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5429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В.т.ч. Прочие поступления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581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133 701, 09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2900" smtClean="0"/>
              <a:t>Отчет финансово-хозяйственной деятельности за </a:t>
            </a:r>
            <a:r>
              <a:rPr lang="ru-RU" sz="2900" smtClean="0">
                <a:latin typeface="Arial" charset="0"/>
              </a:rPr>
              <a:t>2020</a:t>
            </a:r>
            <a:r>
              <a:rPr lang="ru-RU" sz="2900" smtClean="0"/>
              <a:t> год </a:t>
            </a:r>
          </a:p>
        </p:txBody>
      </p:sp>
      <p:graphicFrame>
        <p:nvGraphicFramePr>
          <p:cNvPr id="17450" name="Group 42"/>
          <p:cNvGraphicFramePr>
            <a:graphicFrameLocks noGrp="1"/>
          </p:cNvGraphicFramePr>
          <p:nvPr/>
        </p:nvGraphicFramePr>
        <p:xfrm>
          <a:off x="611188" y="1341438"/>
          <a:ext cx="8208962" cy="5153025"/>
        </p:xfrm>
        <a:graphic>
          <a:graphicData uri="http://schemas.openxmlformats.org/drawingml/2006/table">
            <a:tbl>
              <a:tblPr/>
              <a:tblGrid>
                <a:gridCol w="371475"/>
                <a:gridCol w="2581275"/>
                <a:gridCol w="2205037"/>
                <a:gridCol w="3051175"/>
              </a:tblGrid>
              <a:tr h="5397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за 2020 год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  <a:cs typeface="Arial" charset="0"/>
                        </a:rPr>
                        <a:t>По услугам ООО УК «Альтаир»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жилищного фонда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494 359, 58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447 708, 32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Тех. обслуживание электрооборудовани</a:t>
                      </a: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я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86 193, 72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77 769, 88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3381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двора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167 149, 86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151 122, 77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Уборка мест общего пользования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153 330, 42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138 339, 86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ИТОГО: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901 033, 58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814 940, 83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  <a:tr h="774700"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Процент собираемости за 2020 год составил: 90,45%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 idx="4294967295"/>
          </p:nvPr>
        </p:nvSpPr>
        <p:spPr>
          <a:xfrm>
            <a:off x="468313" y="115888"/>
            <a:ext cx="8229600" cy="990600"/>
          </a:xfrm>
        </p:spPr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ru-RU" sz="2400" smtClean="0">
                <a:latin typeface="Arial" charset="0"/>
              </a:rPr>
              <a:t>Подготовка дома к отопительному сезону – 9 600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Замеры температуры грунта – 4 500 руб. 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Сан. технические материалы – 89 637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Электротехнические материалы – 23 400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Скос травы – 2 500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Высадка цветов –  1 800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Бытовая химия – 5 323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Инвентарь, спецодежда техничка – 2 223 руб.</a:t>
            </a:r>
          </a:p>
          <a:p>
            <a:pPr eaLnBrk="1" hangingPunct="1"/>
            <a:r>
              <a:rPr lang="ru-RU" sz="2400" smtClean="0">
                <a:latin typeface="Arial" charset="0"/>
              </a:rPr>
              <a:t>Инвентарь, спец. одежда дворник – 4 165 руб.</a:t>
            </a:r>
          </a:p>
          <a:p>
            <a:pPr eaLnBrk="1" hangingPunct="1"/>
            <a:endParaRPr lang="ru-RU" sz="2400" smtClean="0">
              <a:latin typeface="Arial" charset="0"/>
            </a:endParaRPr>
          </a:p>
          <a:p>
            <a:pPr eaLnBrk="1" hangingPunct="1"/>
            <a:endParaRPr lang="ru-RU" sz="2400" smtClean="0">
              <a:latin typeface="Arial" charset="0"/>
            </a:endParaRPr>
          </a:p>
          <a:p>
            <a:pPr eaLnBrk="1" hangingPunct="1"/>
            <a:endParaRPr lang="ru-RU" sz="240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/>
            <a:r>
              <a:rPr lang="ru-RU" sz="2800" smtClean="0">
                <a:latin typeface="Arial" charset="0"/>
              </a:rPr>
              <a:t>Израсходовано средств по управлению и тех. обслуживанию дома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idx="4294967295"/>
          </p:nvPr>
        </p:nvSpPr>
        <p:spPr>
          <a:xfrm>
            <a:off x="468313" y="1196975"/>
            <a:ext cx="8229600" cy="4910138"/>
          </a:xfrm>
        </p:spPr>
        <p:txBody>
          <a:bodyPr/>
          <a:lstStyle/>
          <a:p>
            <a:pPr eaLnBrk="1" hangingPunct="1"/>
            <a:r>
              <a:rPr lang="ru-RU" smtClean="0">
                <a:latin typeface="Arial" charset="0"/>
              </a:rPr>
              <a:t>Ведение сайта и ЭЦП на ГИС ЖКХ – 2 136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Полиграфические и почтовые расходы – 3 391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Канцелярские товары – 1 490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Банковское обслуживание – 1 751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Обслуживание и содержание оргтехники – 1 396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Госпошлина, нотариус – 8 184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Транспортные расходы – 4 590 руб.</a:t>
            </a:r>
          </a:p>
          <a:p>
            <a:pPr eaLnBrk="1" hangingPunct="1"/>
            <a:r>
              <a:rPr lang="ru-RU" smtClean="0">
                <a:latin typeface="Arial" charset="0"/>
              </a:rPr>
              <a:t>Услуги связи интернет – 4 120 руб.</a:t>
            </a:r>
          </a:p>
          <a:p>
            <a:pPr eaLnBrk="1" hangingPunct="1"/>
            <a:endParaRPr lang="ru-RU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>
          <a:xfrm>
            <a:off x="250825" y="115888"/>
            <a:ext cx="8447088" cy="1058862"/>
          </a:xfrm>
        </p:spPr>
        <p:txBody>
          <a:bodyPr/>
          <a:lstStyle/>
          <a:p>
            <a:pPr algn="ctr" eaLnBrk="1" hangingPunct="1"/>
            <a:r>
              <a:rPr lang="ru-RU" sz="2500" smtClean="0"/>
              <a:t>Отчет финансово-хозяйственной деятельности в период с 01.</a:t>
            </a:r>
            <a:r>
              <a:rPr lang="ru-RU" sz="2500" smtClean="0">
                <a:latin typeface="Arial" charset="0"/>
              </a:rPr>
              <a:t>01</a:t>
            </a:r>
            <a:r>
              <a:rPr lang="ru-RU" sz="2500" smtClean="0"/>
              <a:t>.</a:t>
            </a:r>
            <a:r>
              <a:rPr lang="ru-RU" sz="2500" smtClean="0">
                <a:latin typeface="Arial" charset="0"/>
              </a:rPr>
              <a:t>20</a:t>
            </a:r>
            <a:r>
              <a:rPr lang="ru-RU" sz="2500" smtClean="0"/>
              <a:t> по 31.12.20</a:t>
            </a:r>
            <a:r>
              <a:rPr lang="ru-RU" sz="2500" smtClean="0">
                <a:latin typeface="Arial" charset="0"/>
              </a:rPr>
              <a:t>20</a:t>
            </a:r>
            <a:r>
              <a:rPr lang="ru-RU" sz="2500" smtClean="0"/>
              <a:t>по коммунальным услугам</a:t>
            </a:r>
          </a:p>
        </p:txBody>
      </p:sp>
      <p:graphicFrame>
        <p:nvGraphicFramePr>
          <p:cNvPr id="20533" name="Group 53"/>
          <p:cNvGraphicFramePr>
            <a:graphicFrameLocks noGrp="1"/>
          </p:cNvGraphicFramePr>
          <p:nvPr/>
        </p:nvGraphicFramePr>
        <p:xfrm>
          <a:off x="250825" y="1268413"/>
          <a:ext cx="8713788" cy="5453062"/>
        </p:xfrm>
        <a:graphic>
          <a:graphicData uri="http://schemas.openxmlformats.org/drawingml/2006/table">
            <a:tbl>
              <a:tblPr/>
              <a:tblGrid>
                <a:gridCol w="2017713"/>
                <a:gridCol w="2087562"/>
                <a:gridCol w="1800225"/>
                <a:gridCol w="1439863"/>
                <a:gridCol w="1368425"/>
              </a:tblGrid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Наименование услуги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Начислено потребителем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Объем потребления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Оплачено потребителями руб.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Задолженность потребителей 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493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Водоотведение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0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Отопление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ХВС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Электроснабжение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12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Газ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76000"/>
                        <a:buFont typeface="Wingdings 3" pitchFamily="18" charset="2"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28731" name="Group 59"/>
          <p:cNvGraphicFramePr>
            <a:graphicFrameLocks noGrp="1"/>
          </p:cNvGraphicFramePr>
          <p:nvPr>
            <p:ph type="body" idx="4294967295"/>
          </p:nvPr>
        </p:nvGraphicFramePr>
        <p:xfrm>
          <a:off x="457200" y="1219200"/>
          <a:ext cx="8229600" cy="4910138"/>
        </p:xfrm>
        <a:graphic>
          <a:graphicData uri="http://schemas.openxmlformats.org/drawingml/2006/table">
            <a:tbl>
              <a:tblPr/>
              <a:tblGrid>
                <a:gridCol w="1028700"/>
                <a:gridCol w="3086100"/>
                <a:gridCol w="2057400"/>
                <a:gridCol w="2057400"/>
              </a:tblGrid>
              <a:tr h="817563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2. Общая информация по предоставленным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коммунальным</a:t>
                      </a:r>
                      <a:r>
                        <a:rPr kumimoji="0" lang="ru-RU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 услугам: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начало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D7E0"/>
                    </a:solidFill>
                  </a:tcPr>
                </a:tc>
              </a:tr>
              <a:tr h="20462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Задолженность потребителей на конец периода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Руб.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BECF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ppt/theme/themeOverride2.xml><?xml version="1.0" encoding="utf-8"?>
<a:themeOverride xmlns:a="http://schemas.openxmlformats.org/drawingml/2006/main">
  <a:clrScheme name="Начальная">
    <a:dk1>
      <a:sysClr val="windowText" lastClr="000000"/>
    </a:dk1>
    <a:lt1>
      <a:sysClr val="window" lastClr="FFFFFF"/>
    </a:lt1>
    <a:dk2>
      <a:srgbClr val="464653"/>
    </a:dk2>
    <a:lt2>
      <a:srgbClr val="DDE9EC"/>
    </a:lt2>
    <a:accent1>
      <a:srgbClr val="727CA3"/>
    </a:accent1>
    <a:accent2>
      <a:srgbClr val="9FB8CD"/>
    </a:accent2>
    <a:accent3>
      <a:srgbClr val="D2DA7A"/>
    </a:accent3>
    <a:accent4>
      <a:srgbClr val="FADA7A"/>
    </a:accent4>
    <a:accent5>
      <a:srgbClr val="B88472"/>
    </a:accent5>
    <a:accent6>
      <a:srgbClr val="8E736A"/>
    </a:accent6>
    <a:hlink>
      <a:srgbClr val="B292CA"/>
    </a:hlink>
    <a:folHlink>
      <a:srgbClr val="6B56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3016</TotalTime>
  <Words>510</Words>
  <Application>Microsoft Office PowerPoint</Application>
  <PresentationFormat>Экран (4:3)</PresentationFormat>
  <Paragraphs>144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Шаблон оформления</vt:lpstr>
      </vt:variant>
      <vt:variant>
        <vt:i4>8</vt:i4>
      </vt:variant>
      <vt:variant>
        <vt:lpstr>Заголовки слайдов</vt:lpstr>
      </vt:variant>
      <vt:variant>
        <vt:i4>9</vt:i4>
      </vt:variant>
    </vt:vector>
  </HeadingPairs>
  <TitlesOfParts>
    <vt:vector size="24" baseType="lpstr">
      <vt:lpstr>Arial</vt:lpstr>
      <vt:lpstr>Cambria</vt:lpstr>
      <vt:lpstr>Calibri</vt:lpstr>
      <vt:lpstr>Wingdings 3</vt:lpstr>
      <vt:lpstr>Wingdings</vt:lpstr>
      <vt:lpstr>Gill Sans MT</vt:lpstr>
      <vt:lpstr>Times New Roman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Начальная</vt:lpstr>
      <vt:lpstr>ОТЧЕТ ДЕЯТЕЛЬНОСТИ  ООО УК «АЛЬТАИР»  за 2020 год </vt:lpstr>
      <vt:lpstr>Отчет деятельности службы АДС за 2020 год</vt:lpstr>
      <vt:lpstr>Отчет финансово-хозяйственной деятельности за период с 01.01.2020 по 31.12.2020год </vt:lpstr>
      <vt:lpstr>Отчет финансово-хозяйственной деятельности в период с 01.01.2020 по 31.12.2020 год </vt:lpstr>
      <vt:lpstr>Отчет финансово-хозяйственной деятельности за 2020 год </vt:lpstr>
      <vt:lpstr>Израсходовано средств по управлению и тех. обслуживанию дома</vt:lpstr>
      <vt:lpstr>Израсходовано средств по управлению и тех. обслуживанию дома</vt:lpstr>
      <vt:lpstr>Отчет финансово-хозяйственной деятельности в период с 01.01.20 по 31.12.2020по коммунальным услугам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ДЕЯТЕЛЬНОСТИ  ООО УК «АЛЬТАИР»  за 2015 год</dc:title>
  <dc:creator>Админ</dc:creator>
  <cp:lastModifiedBy>1</cp:lastModifiedBy>
  <cp:revision>60</cp:revision>
  <dcterms:created xsi:type="dcterms:W3CDTF">2016-01-25T01:57:25Z</dcterms:created>
  <dcterms:modified xsi:type="dcterms:W3CDTF">2021-03-24T02:32:30Z</dcterms:modified>
</cp:coreProperties>
</file>