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61" r:id="rId5"/>
    <p:sldId id="287" r:id="rId6"/>
    <p:sldId id="262" r:id="rId7"/>
    <p:sldId id="288" r:id="rId8"/>
    <p:sldId id="280" r:id="rId9"/>
    <p:sldId id="286" r:id="rId10"/>
    <p:sldId id="281" r:id="rId11"/>
    <p:sldId id="282" r:id="rId12"/>
    <p:sldId id="283" r:id="rId13"/>
    <p:sldId id="284" r:id="rId14"/>
    <p:sldId id="289" r:id="rId15"/>
    <p:sldId id="267" r:id="rId16"/>
    <p:sldId id="269" r:id="rId17"/>
    <p:sldId id="270" r:id="rId18"/>
    <p:sldId id="275" r:id="rId19"/>
    <p:sldId id="277" r:id="rId20"/>
    <p:sldId id="278" r:id="rId21"/>
    <p:sldId id="272" r:id="rId22"/>
    <p:sldId id="273" r:id="rId23"/>
    <p:sldId id="276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</a:t>
          </a:r>
          <a:r>
            <a:rPr lang="ru-RU" sz="1800" smtClean="0"/>
            <a:t>за </a:t>
          </a:r>
          <a:r>
            <a:rPr lang="ru-RU" sz="1800" smtClean="0"/>
            <a:t>2018 </a:t>
          </a:r>
          <a:r>
            <a:rPr lang="ru-RU" sz="1800" dirty="0" smtClean="0"/>
            <a:t>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1B04907-4BB4-40B7-B4F4-882B98028BE7}" type="presOf" srcId="{20365188-0C29-4F17-BE27-E7E6CC164053}" destId="{F05EC822-94BD-4C0B-8F4A-A65765A1842A}" srcOrd="0" destOrd="0" presId="urn:microsoft.com/office/officeart/2005/8/layout/list1"/>
    <dgm:cxn modelId="{BA4FE65C-68B3-4F8B-A499-F7E2A5A80396}" type="presOf" srcId="{DCC47300-5DB4-44AD-ADD5-4F58F0B287CE}" destId="{0EC9BEF7-3B31-4478-9FEA-0B0CD2D6EF75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BB714FE5-6C62-4898-856E-A67AF15779C2}" type="presOf" srcId="{6A1AC7A5-7B5C-4B28-BF53-4F85F5ADD7B0}" destId="{8C1579D5-15CF-4DC3-B761-EB3DB393DB1E}" srcOrd="1" destOrd="0" presId="urn:microsoft.com/office/officeart/2005/8/layout/list1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2D6E2C47-715D-43D1-B52F-CB762292FB65}" type="presOf" srcId="{DCC47300-5DB4-44AD-ADD5-4F58F0B287CE}" destId="{80C16C54-6A92-4215-9DF9-5B09E229F388}" srcOrd="1" destOrd="0" presId="urn:microsoft.com/office/officeart/2005/8/layout/list1"/>
    <dgm:cxn modelId="{4A0524C2-4192-4A54-A02D-132206603230}" type="presOf" srcId="{20365188-0C29-4F17-BE27-E7E6CC164053}" destId="{0078431F-3CEE-4517-913A-900B4220AA60}" srcOrd="1" destOrd="0" presId="urn:microsoft.com/office/officeart/2005/8/layout/list1"/>
    <dgm:cxn modelId="{2502E734-9776-44FA-A7A4-FA16C1A9D35D}" type="presOf" srcId="{0FC9F961-26AD-4D71-889B-339C5468EFA4}" destId="{B4DC2672-E532-49EC-A733-50E081076384}" srcOrd="0" destOrd="0" presId="urn:microsoft.com/office/officeart/2005/8/layout/list1"/>
    <dgm:cxn modelId="{B0C98D9A-23E9-44ED-A29D-F188117D6F8E}" type="presOf" srcId="{6A1AC7A5-7B5C-4B28-BF53-4F85F5ADD7B0}" destId="{C37FD9BF-8620-42FB-B040-CFF1429D690A}" srcOrd="0" destOrd="0" presId="urn:microsoft.com/office/officeart/2005/8/layout/list1"/>
    <dgm:cxn modelId="{64C314BC-7C46-492D-A9E5-D0CF6EC53CD9}" type="presParOf" srcId="{B4DC2672-E532-49EC-A733-50E081076384}" destId="{5972EF88-861D-4966-8264-FD3896FA3B94}" srcOrd="0" destOrd="0" presId="urn:microsoft.com/office/officeart/2005/8/layout/list1"/>
    <dgm:cxn modelId="{ACA84E42-D36F-4095-9AAD-BECF8146C380}" type="presParOf" srcId="{5972EF88-861D-4966-8264-FD3896FA3B94}" destId="{0EC9BEF7-3B31-4478-9FEA-0B0CD2D6EF75}" srcOrd="0" destOrd="0" presId="urn:microsoft.com/office/officeart/2005/8/layout/list1"/>
    <dgm:cxn modelId="{CCF9E9FB-7C3C-4BE3-8B25-00B0A078F306}" type="presParOf" srcId="{5972EF88-861D-4966-8264-FD3896FA3B94}" destId="{80C16C54-6A92-4215-9DF9-5B09E229F388}" srcOrd="1" destOrd="0" presId="urn:microsoft.com/office/officeart/2005/8/layout/list1"/>
    <dgm:cxn modelId="{53A3131A-9CB5-4889-A3E4-159193AAB0EE}" type="presParOf" srcId="{B4DC2672-E532-49EC-A733-50E081076384}" destId="{EB1ABF5E-D9FD-49DA-81FC-7185745BFF59}" srcOrd="1" destOrd="0" presId="urn:microsoft.com/office/officeart/2005/8/layout/list1"/>
    <dgm:cxn modelId="{8821B18E-4935-4654-B531-5E455E847ABA}" type="presParOf" srcId="{B4DC2672-E532-49EC-A733-50E081076384}" destId="{407CFC0C-D95D-4B40-83CB-8E31B3566A89}" srcOrd="2" destOrd="0" presId="urn:microsoft.com/office/officeart/2005/8/layout/list1"/>
    <dgm:cxn modelId="{7234A048-63F2-4912-9AB1-AC9F119E9BFD}" type="presParOf" srcId="{B4DC2672-E532-49EC-A733-50E081076384}" destId="{01064AAB-69F4-4257-B816-7D983185B499}" srcOrd="3" destOrd="0" presId="urn:microsoft.com/office/officeart/2005/8/layout/list1"/>
    <dgm:cxn modelId="{9BD03FEE-1CD9-40D9-BEAB-1F0F25CEDC78}" type="presParOf" srcId="{B4DC2672-E532-49EC-A733-50E081076384}" destId="{5361BF82-8021-4328-907C-CAFC5FD70F07}" srcOrd="4" destOrd="0" presId="urn:microsoft.com/office/officeart/2005/8/layout/list1"/>
    <dgm:cxn modelId="{C8F5E055-0578-4894-8F4C-BA5D5D213693}" type="presParOf" srcId="{5361BF82-8021-4328-907C-CAFC5FD70F07}" destId="{C37FD9BF-8620-42FB-B040-CFF1429D690A}" srcOrd="0" destOrd="0" presId="urn:microsoft.com/office/officeart/2005/8/layout/list1"/>
    <dgm:cxn modelId="{1831A681-CDBD-4E66-ACB6-5AA5FC15DB7B}" type="presParOf" srcId="{5361BF82-8021-4328-907C-CAFC5FD70F07}" destId="{8C1579D5-15CF-4DC3-B761-EB3DB393DB1E}" srcOrd="1" destOrd="0" presId="urn:microsoft.com/office/officeart/2005/8/layout/list1"/>
    <dgm:cxn modelId="{0003E53D-F0CD-470C-9583-7BA17886F9FD}" type="presParOf" srcId="{B4DC2672-E532-49EC-A733-50E081076384}" destId="{02E8C738-B6A6-485B-80D5-94E66858AE47}" srcOrd="5" destOrd="0" presId="urn:microsoft.com/office/officeart/2005/8/layout/list1"/>
    <dgm:cxn modelId="{D29C58D0-1213-455F-AD44-DFFC2E3FE680}" type="presParOf" srcId="{B4DC2672-E532-49EC-A733-50E081076384}" destId="{C4CF8407-92A3-4BEE-BF77-1F2A3DE1E1E7}" srcOrd="6" destOrd="0" presId="urn:microsoft.com/office/officeart/2005/8/layout/list1"/>
    <dgm:cxn modelId="{E8896AF1-F0A4-40CF-8C33-AFE08414A9A5}" type="presParOf" srcId="{B4DC2672-E532-49EC-A733-50E081076384}" destId="{5838D47F-BB2D-44A1-BA6F-1EE22A16789E}" srcOrd="7" destOrd="0" presId="urn:microsoft.com/office/officeart/2005/8/layout/list1"/>
    <dgm:cxn modelId="{148D182B-4655-42EB-B714-3D9C310FA91C}" type="presParOf" srcId="{B4DC2672-E532-49EC-A733-50E081076384}" destId="{C051414C-15A7-4ECE-8924-3C1ECFE3EB88}" srcOrd="8" destOrd="0" presId="urn:microsoft.com/office/officeart/2005/8/layout/list1"/>
    <dgm:cxn modelId="{DD51B0A7-C3F2-4AF2-B68B-B1BC68D6EDF3}" type="presParOf" srcId="{C051414C-15A7-4ECE-8924-3C1ECFE3EB88}" destId="{F05EC822-94BD-4C0B-8F4A-A65765A1842A}" srcOrd="0" destOrd="0" presId="urn:microsoft.com/office/officeart/2005/8/layout/list1"/>
    <dgm:cxn modelId="{EE42A778-331B-4C10-8AEC-6B157186B5F3}" type="presParOf" srcId="{C051414C-15A7-4ECE-8924-3C1ECFE3EB88}" destId="{0078431F-3CEE-4517-913A-900B4220AA60}" srcOrd="1" destOrd="0" presId="urn:microsoft.com/office/officeart/2005/8/layout/list1"/>
    <dgm:cxn modelId="{2116FF42-3D92-4775-B00B-083F44E19100}" type="presParOf" srcId="{B4DC2672-E532-49EC-A733-50E081076384}" destId="{2E3C7743-FD91-40D9-9483-811893F6388E}" srcOrd="9" destOrd="0" presId="urn:microsoft.com/office/officeart/2005/8/layout/list1"/>
    <dgm:cxn modelId="{70096AEB-D1BD-4E45-96F1-EFAC3C12F488}" type="presParOf" srcId="{B4DC2672-E532-49EC-A733-50E081076384}" destId="{C0BDE91E-9E03-419A-88B6-3E06ABCD998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CFC0C-D95D-4B40-83CB-8E31B3566A89}">
      <dsp:nvSpPr>
        <dsp:cNvPr id="0" name=""/>
        <dsp:cNvSpPr/>
      </dsp:nvSpPr>
      <dsp:spPr>
        <a:xfrm>
          <a:off x="0" y="476878"/>
          <a:ext cx="800105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16C54-6A92-4215-9DF9-5B09E229F388}">
      <dsp:nvSpPr>
        <dsp:cNvPr id="0" name=""/>
        <dsp:cNvSpPr/>
      </dsp:nvSpPr>
      <dsp:spPr>
        <a:xfrm>
          <a:off x="400052" y="63598"/>
          <a:ext cx="560073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5" tIns="0" rIns="21169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1) Отчет деятельности АДС</a:t>
          </a:r>
          <a:endParaRPr lang="ru-RU" sz="1800" kern="1200" dirty="0"/>
        </a:p>
      </dsp:txBody>
      <dsp:txXfrm>
        <a:off x="440401" y="103947"/>
        <a:ext cx="5520041" cy="745862"/>
      </dsp:txXfrm>
    </dsp:sp>
    <dsp:sp modelId="{C4CF8407-92A3-4BEE-BF77-1F2A3DE1E1E7}">
      <dsp:nvSpPr>
        <dsp:cNvPr id="0" name=""/>
        <dsp:cNvSpPr/>
      </dsp:nvSpPr>
      <dsp:spPr>
        <a:xfrm>
          <a:off x="0" y="1746959"/>
          <a:ext cx="800105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1579D5-15CF-4DC3-B761-EB3DB393DB1E}">
      <dsp:nvSpPr>
        <dsp:cNvPr id="0" name=""/>
        <dsp:cNvSpPr/>
      </dsp:nvSpPr>
      <dsp:spPr>
        <a:xfrm>
          <a:off x="400052" y="1333678"/>
          <a:ext cx="560073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5" tIns="0" rIns="21169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2) Отчет деятельности по управлению, содержанию и текущему ремонту  </a:t>
          </a:r>
          <a:endParaRPr lang="ru-RU" sz="1800" kern="1200" dirty="0"/>
        </a:p>
      </dsp:txBody>
      <dsp:txXfrm>
        <a:off x="440401" y="1374027"/>
        <a:ext cx="5520041" cy="745862"/>
      </dsp:txXfrm>
    </dsp:sp>
    <dsp:sp modelId="{C0BDE91E-9E03-419A-88B6-3E06ABCD9986}">
      <dsp:nvSpPr>
        <dsp:cNvPr id="0" name=""/>
        <dsp:cNvSpPr/>
      </dsp:nvSpPr>
      <dsp:spPr>
        <a:xfrm>
          <a:off x="0" y="3017039"/>
          <a:ext cx="8001056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78431F-3CEE-4517-913A-900B4220AA60}">
      <dsp:nvSpPr>
        <dsp:cNvPr id="0" name=""/>
        <dsp:cNvSpPr/>
      </dsp:nvSpPr>
      <dsp:spPr>
        <a:xfrm>
          <a:off x="400052" y="2603759"/>
          <a:ext cx="560073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5" tIns="0" rIns="21169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3) Финансово-хозяйственная деятельность </a:t>
          </a:r>
          <a:r>
            <a:rPr lang="ru-RU" sz="1800" kern="1200" smtClean="0"/>
            <a:t>за </a:t>
          </a:r>
          <a:r>
            <a:rPr lang="ru-RU" sz="1800" kern="1200" smtClean="0"/>
            <a:t>2018 </a:t>
          </a:r>
          <a:r>
            <a:rPr lang="ru-RU" sz="1800" kern="1200" dirty="0" smtClean="0"/>
            <a:t>год. </a:t>
          </a:r>
          <a:endParaRPr lang="ru-RU" sz="1800" kern="1200" dirty="0"/>
        </a:p>
      </dsp:txBody>
      <dsp:txXfrm>
        <a:off x="440401" y="2644108"/>
        <a:ext cx="5520041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2232D-3D2E-4072-9A6C-738E226577BF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D7203-7A3E-4BDB-BE74-0946D06815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048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2D7203-7A3E-4BDB-BE74-0946D068157A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BC1561-3C46-4F1F-A903-0CE8DB252397}" type="datetimeFigureOut">
              <a:rPr lang="ru-RU" smtClean="0"/>
              <a:pPr/>
              <a:t>06.08.2019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FFC76E-C0A3-4B04-A372-8E495E9C1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0"/>
            <a:ext cx="6477000" cy="1828800"/>
          </a:xfrm>
        </p:spPr>
        <p:txBody>
          <a:bodyPr/>
          <a:lstStyle/>
          <a:p>
            <a:pPr algn="ctr"/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«ЛЕНСКИЕ ЗОРИ»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2018 год </a:t>
            </a:r>
            <a:endParaRPr lang="ru-RU" dirty="0"/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178967"/>
              </p:ext>
            </p:extLst>
          </p:nvPr>
        </p:nvGraphicFramePr>
        <p:xfrm>
          <a:off x="107504" y="1700808"/>
          <a:ext cx="8856984" cy="354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4068452"/>
                <a:gridCol w="2214246"/>
                <a:gridCol w="221424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r>
                        <a:rPr lang="ru-RU" sz="1800" baseline="0" dirty="0" smtClean="0"/>
                        <a:t> работ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Стоимость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Адрес </a:t>
                      </a:r>
                      <a:endParaRPr lang="ru-RU" sz="18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шарового электропривода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22</a:t>
                      </a:r>
                      <a:r>
                        <a:rPr lang="ru-RU" sz="1800" baseline="0" dirty="0" smtClean="0"/>
                        <a:t> 400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8 </a:t>
                      </a:r>
                      <a:endParaRPr lang="ru-RU" sz="18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датчика протечки воды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8 </a:t>
                      </a:r>
                      <a:endParaRPr lang="ru-RU" sz="1800" dirty="0"/>
                    </a:p>
                  </a:txBody>
                  <a:tcPr/>
                </a:tc>
              </a:tr>
              <a:tr h="3265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блока управления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4000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8 </a:t>
                      </a:r>
                      <a:endParaRPr lang="ru-RU" sz="18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аккумулятора 1, 3А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8 </a:t>
                      </a:r>
                      <a:endParaRPr lang="ru-RU" sz="1800" dirty="0"/>
                    </a:p>
                  </a:txBody>
                  <a:tcPr/>
                </a:tc>
              </a:tr>
              <a:tr h="34327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</a:t>
                      </a:r>
                      <a:r>
                        <a:rPr lang="en-US" sz="1800" dirty="0" smtClean="0"/>
                        <a:t>GSM </a:t>
                      </a:r>
                      <a:r>
                        <a:rPr lang="ru-RU" sz="1800" dirty="0" smtClean="0"/>
                        <a:t>комплекта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5 180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</a:t>
                      </a:r>
                      <a:r>
                        <a:rPr lang="ru-RU" sz="1800" baseline="0" dirty="0" smtClean="0"/>
                        <a:t>  8 </a:t>
                      </a:r>
                      <a:endParaRPr lang="ru-RU" sz="18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6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обратного клапана, муфты, </a:t>
                      </a:r>
                      <a:r>
                        <a:rPr lang="ru-RU" sz="1800" dirty="0" err="1" smtClean="0"/>
                        <a:t>футорки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1 202 ,4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</a:t>
                      </a:r>
                      <a:r>
                        <a:rPr lang="ru-RU" sz="1800" baseline="0" dirty="0" smtClean="0"/>
                        <a:t> 8 </a:t>
                      </a:r>
                      <a:endParaRPr lang="ru-RU" sz="1800" dirty="0"/>
                    </a:p>
                  </a:txBody>
                  <a:tcPr/>
                </a:tc>
              </a:tr>
              <a:tr h="648072">
                <a:tc gridSpan="2">
                  <a:txBody>
                    <a:bodyPr/>
                    <a:lstStyle/>
                    <a:p>
                      <a:r>
                        <a:rPr lang="ru-RU" sz="1800" b="1" dirty="0" smtClean="0"/>
                        <a:t>Итого работы по статье «Техническое жилищного фонда»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33 582 руб. 40 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395536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dirty="0" smtClean="0"/>
              <a:t>Информация об оказании услуг по техническому обслуживанию ОИ МКД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427283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dirty="0"/>
              <a:t>Информация об оказании услуг по техническому обслуживанию ОИ МКД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794870"/>
              </p:ext>
            </p:extLst>
          </p:nvPr>
        </p:nvGraphicFramePr>
        <p:xfrm>
          <a:off x="107504" y="1916832"/>
          <a:ext cx="8856984" cy="345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4068452"/>
                <a:gridCol w="2214246"/>
                <a:gridCol w="221424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r>
                        <a:rPr lang="ru-RU" sz="1800" baseline="0" dirty="0" smtClean="0"/>
                        <a:t> работ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Стоимость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Адрес </a:t>
                      </a:r>
                      <a:endParaRPr lang="ru-RU" sz="18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Аэратора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380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Установка обратного клапана ДУ 25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420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3265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переходника</a:t>
                      </a:r>
                      <a:r>
                        <a:rPr lang="ru-RU" sz="1800" baseline="0" dirty="0" smtClean="0"/>
                        <a:t> 32*1 и американки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330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обратного клапана и трубы ПП,</a:t>
                      </a:r>
                      <a:r>
                        <a:rPr lang="ru-RU" sz="1800" baseline="0" dirty="0" smtClean="0"/>
                        <a:t> муфты, угольника, тройника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708,6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34327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крана Д25, Д10,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3121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</a:t>
                      </a:r>
                      <a:endParaRPr lang="ru-RU" sz="1800" dirty="0"/>
                    </a:p>
                  </a:txBody>
                  <a:tcPr/>
                </a:tc>
              </a:tr>
              <a:tr h="648072">
                <a:tc gridSpan="2">
                  <a:txBody>
                    <a:bodyPr/>
                    <a:lstStyle/>
                    <a:p>
                      <a:r>
                        <a:rPr lang="ru-RU" sz="1800" b="1" dirty="0" smtClean="0"/>
                        <a:t>Итого работы по статье «Техническое жилищного фонда»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4959 руб. 60 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956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sz="3300" dirty="0"/>
              <a:t>Информация об оказании услуг по </a:t>
            </a:r>
            <a:r>
              <a:rPr lang="ru-RU" sz="3300" dirty="0" smtClean="0"/>
              <a:t>текущему ремонту </a:t>
            </a:r>
            <a:r>
              <a:rPr lang="ru-RU" sz="3300" dirty="0"/>
              <a:t>ОИ МКД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916675"/>
              </p:ext>
            </p:extLst>
          </p:nvPr>
        </p:nvGraphicFramePr>
        <p:xfrm>
          <a:off x="107504" y="1916832"/>
          <a:ext cx="8856984" cy="281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4068452"/>
                <a:gridCol w="2214246"/>
                <a:gridCol w="221424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r>
                        <a:rPr lang="ru-RU" sz="1800" baseline="0" dirty="0" smtClean="0"/>
                        <a:t> работ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Стоимость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Адрес </a:t>
                      </a:r>
                      <a:endParaRPr lang="ru-RU" sz="18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</a:t>
                      </a:r>
                      <a:r>
                        <a:rPr lang="ru-RU" sz="1800" dirty="0" err="1" smtClean="0"/>
                        <a:t>металлочерепицы</a:t>
                      </a:r>
                      <a:r>
                        <a:rPr lang="ru-RU" sz="1800" dirty="0" smtClean="0"/>
                        <a:t>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</a:t>
                      </a:r>
                      <a:r>
                        <a:rPr lang="ru-RU" sz="1800" baseline="0" dirty="0" smtClean="0"/>
                        <a:t> 240,45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Покрытие битумно-резиновой</a:t>
                      </a:r>
                      <a:r>
                        <a:rPr lang="ru-RU" sz="1800" baseline="0" dirty="0" smtClean="0"/>
                        <a:t> мастикой  и для гибкой черепицы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5714,36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 </a:t>
                      </a:r>
                      <a:endParaRPr lang="ru-RU" sz="1800" dirty="0"/>
                    </a:p>
                  </a:txBody>
                  <a:tcPr/>
                </a:tc>
              </a:tr>
              <a:tr h="3265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Материалы для ремонта кровли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3606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10, 8 </a:t>
                      </a:r>
                      <a:endParaRPr lang="ru-RU" sz="18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Завоз щебня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10 000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6, 8,</a:t>
                      </a:r>
                      <a:r>
                        <a:rPr lang="ru-RU" sz="1800" baseline="0" dirty="0" smtClean="0"/>
                        <a:t> 10 </a:t>
                      </a:r>
                      <a:endParaRPr lang="ru-RU" sz="1800" dirty="0"/>
                    </a:p>
                  </a:txBody>
                  <a:tcPr/>
                </a:tc>
              </a:tr>
              <a:tr h="648072">
                <a:tc gridSpan="2">
                  <a:txBody>
                    <a:bodyPr/>
                    <a:lstStyle/>
                    <a:p>
                      <a:r>
                        <a:rPr lang="ru-RU" sz="1800" b="1" dirty="0" smtClean="0"/>
                        <a:t>Итого работы по статье «Техническое жилищного фонда»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29 560 руб. 81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397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88640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Информация об оказании услуг по </a:t>
            </a:r>
            <a:r>
              <a:rPr lang="ru-RU" sz="2400" dirty="0" smtClean="0"/>
              <a:t>управлению МКД Ларионова д. 6, 8, 10 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813773"/>
              </p:ext>
            </p:extLst>
          </p:nvPr>
        </p:nvGraphicFramePr>
        <p:xfrm>
          <a:off x="179512" y="1196753"/>
          <a:ext cx="8784976" cy="5345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151"/>
                <a:gridCol w="5380500"/>
                <a:gridCol w="2928325"/>
              </a:tblGrid>
              <a:tr h="53695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r>
                        <a:rPr lang="ru-RU" sz="1800" baseline="0" dirty="0" smtClean="0"/>
                        <a:t> работ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Стоимость </a:t>
                      </a:r>
                      <a:endParaRPr lang="ru-RU" sz="1800" dirty="0"/>
                    </a:p>
                  </a:txBody>
                  <a:tcPr/>
                </a:tc>
              </a:tr>
              <a:tr h="45456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Печать платежного документа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1 544,40</a:t>
                      </a:r>
                      <a:endParaRPr lang="ru-RU" sz="1800" dirty="0"/>
                    </a:p>
                  </a:txBody>
                  <a:tcPr/>
                </a:tc>
              </a:tr>
              <a:tr h="79549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Техническое</a:t>
                      </a:r>
                      <a:r>
                        <a:rPr lang="ru-RU" sz="1800" baseline="0" dirty="0" smtClean="0"/>
                        <a:t> обслуживание вент. каналов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7 920</a:t>
                      </a:r>
                      <a:endParaRPr lang="ru-RU" sz="1800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Техническое обслуживание  СКУД калитки и</a:t>
                      </a:r>
                      <a:r>
                        <a:rPr lang="ru-RU" sz="1800" baseline="0" dirty="0" smtClean="0"/>
                        <a:t> шлагбаума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102 000</a:t>
                      </a:r>
                      <a:endParaRPr lang="ru-RU" sz="1800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/>
                        <a:t>Инфармационно</a:t>
                      </a:r>
                      <a:r>
                        <a:rPr lang="ru-RU" sz="1800" dirty="0" smtClean="0"/>
                        <a:t>-технологическое</a:t>
                      </a:r>
                      <a:r>
                        <a:rPr lang="ru-RU" sz="1800" baseline="0" dirty="0" smtClean="0"/>
                        <a:t> обслуживание приборов учета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1 920 </a:t>
                      </a:r>
                      <a:endParaRPr lang="ru-RU" sz="1800" dirty="0"/>
                    </a:p>
                  </a:txBody>
                  <a:tcPr/>
                </a:tc>
              </a:tr>
              <a:tr h="45456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Ремонт и гидроизоляции кровли (ската)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10 000</a:t>
                      </a:r>
                      <a:endParaRPr lang="ru-RU" sz="1800" dirty="0"/>
                    </a:p>
                  </a:txBody>
                  <a:tcPr/>
                </a:tc>
              </a:tr>
              <a:tr h="45456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Вывоз снега с дворовой</a:t>
                      </a:r>
                      <a:r>
                        <a:rPr lang="ru-RU" sz="1800" baseline="0" dirty="0" smtClean="0"/>
                        <a:t> территории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101 500</a:t>
                      </a:r>
                      <a:endParaRPr lang="ru-RU" sz="1800" dirty="0"/>
                    </a:p>
                  </a:txBody>
                  <a:tcPr/>
                </a:tc>
              </a:tr>
              <a:tr h="45456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Накладные расходы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329 573 руб. 29 </a:t>
                      </a:r>
                      <a:endParaRPr lang="ru-RU" sz="1800" dirty="0"/>
                    </a:p>
                  </a:txBody>
                  <a:tcPr/>
                </a:tc>
              </a:tr>
              <a:tr h="914400">
                <a:tc gridSpan="2">
                  <a:txBody>
                    <a:bodyPr/>
                    <a:lstStyle/>
                    <a:p>
                      <a:r>
                        <a:rPr lang="ru-RU" sz="1800" b="1" dirty="0" smtClean="0"/>
                        <a:t>Итого работы по статье «Техническое жилищного фонда»  и «Техническое обслуживание электрооборудования»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554 457 руб. 69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862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/>
              <a:t>Плановые работы в рамках содержания дворовой территории </a:t>
            </a:r>
            <a:endParaRPr lang="ru-RU" sz="3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34133"/>
              </p:ext>
            </p:extLst>
          </p:nvPr>
        </p:nvGraphicFramePr>
        <p:xfrm>
          <a:off x="107504" y="1556792"/>
          <a:ext cx="9036499" cy="3096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1249"/>
                <a:gridCol w="937750"/>
                <a:gridCol w="1023000"/>
                <a:gridCol w="1023000"/>
                <a:gridCol w="1108250"/>
                <a:gridCol w="852500"/>
                <a:gridCol w="1023000"/>
                <a:gridCol w="937750"/>
              </a:tblGrid>
              <a:tr h="96314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Адрес МКД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Вывоз ТБО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Вывоз КГМ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Высадка</a:t>
                      </a:r>
                      <a:r>
                        <a:rPr lang="ru-RU" sz="1400" baseline="0" dirty="0" smtClean="0"/>
                        <a:t> цветов (</a:t>
                      </a:r>
                      <a:r>
                        <a:rPr lang="ru-RU" sz="1400" baseline="0" dirty="0" err="1" smtClean="0"/>
                        <a:t>шт</a:t>
                      </a:r>
                      <a:r>
                        <a:rPr lang="ru-RU" sz="1400" baseline="0" dirty="0" smtClean="0"/>
                        <a:t>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Высадка саженцев</a:t>
                      </a:r>
                    </a:p>
                    <a:p>
                      <a:r>
                        <a:rPr lang="ru-RU" sz="1400" dirty="0" smtClean="0"/>
                        <a:t>(</a:t>
                      </a:r>
                      <a:r>
                        <a:rPr lang="ru-RU" sz="1400" dirty="0" err="1" smtClean="0"/>
                        <a:t>шт</a:t>
                      </a:r>
                      <a:r>
                        <a:rPr lang="ru-RU" sz="1400" dirty="0" smtClean="0"/>
                        <a:t>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Вывоз</a:t>
                      </a:r>
                    </a:p>
                    <a:p>
                      <a:r>
                        <a:rPr lang="ru-RU" sz="1400" dirty="0" smtClean="0"/>
                        <a:t>снега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Ремонт покраска баков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Скос травы </a:t>
                      </a:r>
                      <a:endParaRPr lang="ru-RU" sz="1400" dirty="0"/>
                    </a:p>
                  </a:txBody>
                  <a:tcPr/>
                </a:tc>
              </a:tr>
              <a:tr h="711065"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821.25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554 м3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 м2</a:t>
                      </a:r>
                      <a:endParaRPr lang="ru-RU" dirty="0"/>
                    </a:p>
                  </a:txBody>
                  <a:tcPr/>
                </a:tc>
              </a:tr>
              <a:tr h="711065"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800.3</a:t>
                      </a:r>
                      <a:r>
                        <a:rPr lang="ru-RU" baseline="0" dirty="0" smtClean="0"/>
                        <a:t>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 м2</a:t>
                      </a:r>
                      <a:endParaRPr lang="ru-RU" dirty="0"/>
                    </a:p>
                  </a:txBody>
                  <a:tcPr/>
                </a:tc>
              </a:tr>
              <a:tr h="711065"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10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801</a:t>
                      </a:r>
                      <a:r>
                        <a:rPr lang="ru-RU" baseline="0" dirty="0" smtClean="0"/>
                        <a:t>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484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 м2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870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889411"/>
              </p:ext>
            </p:extLst>
          </p:nvPr>
        </p:nvGraphicFramePr>
        <p:xfrm>
          <a:off x="571472" y="1714488"/>
          <a:ext cx="8286842" cy="3577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Начислено всего за содержание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1 565 492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руб. </a:t>
                      </a:r>
                      <a:r>
                        <a:rPr lang="en-US" baseline="0" dirty="0" smtClean="0"/>
                        <a:t>82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293 851 руб.</a:t>
                      </a:r>
                      <a:r>
                        <a:rPr lang="ru-RU" baseline="0" dirty="0" smtClean="0"/>
                        <a:t> 90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потребителей на конец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периода по содержанию и текущему ремонту ОИ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318 354 руб. 82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206542"/>
              </p:ext>
            </p:extLst>
          </p:nvPr>
        </p:nvGraphicFramePr>
        <p:xfrm>
          <a:off x="179512" y="1268761"/>
          <a:ext cx="8860592" cy="5507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477"/>
                <a:gridCol w="2657603"/>
                <a:gridCol w="2002984"/>
                <a:gridCol w="3799528"/>
              </a:tblGrid>
              <a:tr h="346727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Ларионова 6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5781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195 930 руб. 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155 087 руб. 58 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44 832 руб. 89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35 396 руб. 66</a:t>
                      </a:r>
                      <a:endParaRPr lang="ru-RU" dirty="0"/>
                    </a:p>
                  </a:txBody>
                  <a:tcPr/>
                </a:tc>
              </a:tr>
              <a:tr h="30312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140 217 руб. 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110</a:t>
                      </a:r>
                      <a:r>
                        <a:rPr lang="ru-RU" baseline="0" dirty="0" smtClean="0"/>
                        <a:t> 705 руб. 04 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104 978 руб. 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82 883 руб. 23 </a:t>
                      </a:r>
                      <a:endParaRPr lang="ru-RU" dirty="0"/>
                    </a:p>
                  </a:txBody>
                  <a:tcPr/>
                </a:tc>
              </a:tr>
              <a:tr h="7578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Проверка и ремонт коллективных ПУ</a:t>
                      </a:r>
                      <a:r>
                        <a:rPr lang="ru-RU" baseline="0" dirty="0" smtClean="0"/>
                        <a:t> ХГВС и ТЭ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16 250 руб. 39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13 202 руб. 95 </a:t>
                      </a:r>
                      <a:endParaRPr lang="ru-RU" dirty="0"/>
                    </a:p>
                  </a:txBody>
                  <a:tcPr/>
                </a:tc>
              </a:tr>
              <a:tr h="926224">
                <a:tc gridSpan="3"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Процент собираемости за 2018 год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79,1 %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95209"/>
              </p:ext>
            </p:extLst>
          </p:nvPr>
        </p:nvGraphicFramePr>
        <p:xfrm>
          <a:off x="179512" y="1268761"/>
          <a:ext cx="8860592" cy="5507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477"/>
                <a:gridCol w="2657603"/>
                <a:gridCol w="2002984"/>
                <a:gridCol w="3799528"/>
              </a:tblGrid>
              <a:tr h="346727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Ларионова 8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5781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192 693 руб.70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152 525 руб. 35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44 092 руб. 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34 811 руб. 87 </a:t>
                      </a:r>
                      <a:endParaRPr lang="ru-RU" dirty="0"/>
                    </a:p>
                  </a:txBody>
                  <a:tcPr/>
                </a:tc>
              </a:tr>
              <a:tr h="30312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137 900 руб. 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108 876 руб.</a:t>
                      </a:r>
                      <a:r>
                        <a:rPr lang="ru-RU" baseline="0" dirty="0" smtClean="0"/>
                        <a:t> 06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103 244 руб.33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81 513 руб. 90</a:t>
                      </a:r>
                      <a:endParaRPr lang="ru-RU" dirty="0"/>
                    </a:p>
                  </a:txBody>
                  <a:tcPr/>
                </a:tc>
              </a:tr>
              <a:tr h="7578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Проверка и ремонт коллективных ПУ</a:t>
                      </a:r>
                      <a:r>
                        <a:rPr lang="ru-RU" baseline="0" dirty="0" smtClean="0"/>
                        <a:t> ХГВС и ТЭ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15 981 руб. 92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12 984 руб. 83 </a:t>
                      </a:r>
                      <a:endParaRPr lang="ru-RU" dirty="0"/>
                    </a:p>
                  </a:txBody>
                  <a:tcPr/>
                </a:tc>
              </a:tr>
              <a:tr h="926224">
                <a:tc gridSpan="3"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Процент собираемости за 2018 год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79,1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62000" y="38100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52986"/>
              </p:ext>
            </p:extLst>
          </p:nvPr>
        </p:nvGraphicFramePr>
        <p:xfrm>
          <a:off x="179512" y="1268761"/>
          <a:ext cx="8860592" cy="5507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477"/>
                <a:gridCol w="2657603"/>
                <a:gridCol w="2002984"/>
                <a:gridCol w="3799528"/>
              </a:tblGrid>
              <a:tr h="346727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Ларионова 10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57819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222 132 руб. 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175 827</a:t>
                      </a:r>
                      <a:r>
                        <a:rPr lang="ru-RU" baseline="0" dirty="0" smtClean="0"/>
                        <a:t> руб. </a:t>
                      </a:r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50 828 руб. 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40 130 руб. 20</a:t>
                      </a:r>
                      <a:endParaRPr lang="ru-RU" dirty="0"/>
                    </a:p>
                  </a:txBody>
                  <a:tcPr/>
                </a:tc>
              </a:tr>
              <a:tr h="303128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158 968 руб. 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125 509 руб. 43 </a:t>
                      </a:r>
                      <a:endParaRPr lang="ru-RU" dirty="0"/>
                    </a:p>
                  </a:txBody>
                  <a:tcPr/>
                </a:tc>
              </a:tr>
              <a:tr h="67361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119 017 руб. 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</a:t>
                      </a:r>
                      <a:r>
                        <a:rPr lang="ru-RU" baseline="0" dirty="0" smtClean="0"/>
                        <a:t> 967 руб. 05 </a:t>
                      </a:r>
                      <a:endParaRPr lang="ru-RU" dirty="0"/>
                    </a:p>
                  </a:txBody>
                  <a:tcPr/>
                </a:tc>
              </a:tr>
              <a:tr h="7578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Проверка и ремонт коллективных ПУ</a:t>
                      </a:r>
                      <a:r>
                        <a:rPr lang="ru-RU" baseline="0" dirty="0" smtClean="0"/>
                        <a:t> ХГВС и ТЭ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18 423,53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14 968 руб. 56</a:t>
                      </a:r>
                      <a:endParaRPr lang="ru-RU" dirty="0"/>
                    </a:p>
                  </a:txBody>
                  <a:tcPr/>
                </a:tc>
              </a:tr>
              <a:tr h="926224">
                <a:tc gridSpan="3"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Процент собираемости за 2018 год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/>
                        <a:t>79,1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666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11560" y="18864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041978"/>
              </p:ext>
            </p:extLst>
          </p:nvPr>
        </p:nvGraphicFramePr>
        <p:xfrm>
          <a:off x="107504" y="1628800"/>
          <a:ext cx="8928993" cy="430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63"/>
                <a:gridCol w="2212322"/>
                <a:gridCol w="2195654"/>
                <a:gridCol w="1902900"/>
                <a:gridCol w="2195654"/>
              </a:tblGrid>
              <a:tr h="416522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</a:t>
                      </a:r>
                      <a:r>
                        <a:rPr lang="ru-RU" baseline="0" dirty="0" smtClean="0"/>
                        <a:t> потребителям (</a:t>
                      </a:r>
                      <a:r>
                        <a:rPr lang="ru-RU" baseline="0" dirty="0" err="1" smtClean="0"/>
                        <a:t>нат</a:t>
                      </a:r>
                      <a:r>
                        <a:rPr lang="ru-RU" baseline="0" dirty="0" smtClean="0"/>
                        <a:t>. </a:t>
                      </a:r>
                      <a:r>
                        <a:rPr lang="ru-RU" baseline="0" dirty="0" err="1" smtClean="0"/>
                        <a:t>выр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59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6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</a:t>
                      </a:r>
                      <a:r>
                        <a:rPr lang="ru-RU" b="1" baseline="0" dirty="0" smtClean="0"/>
                        <a:t> 8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10 </a:t>
                      </a:r>
                      <a:endParaRPr lang="ru-RU" b="1" dirty="0"/>
                    </a:p>
                  </a:txBody>
                  <a:tcPr/>
                </a:tc>
              </a:tr>
              <a:tr h="59371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65 523 руб. 92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64 441 руб. 38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74 286 руб. 31 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63 664 руб. 46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62 612 руб. 65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72 178 руб. 19 </a:t>
                      </a:r>
                      <a:endParaRPr lang="ru-RU" dirty="0"/>
                    </a:p>
                  </a:txBody>
                  <a:tcPr/>
                </a:tc>
              </a:tr>
              <a:tr h="78917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476 884 руб. 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469 006 руб. 04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540 657 руб. 68 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63 394 руб. 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62 347 руб. 06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71 872 руб. 03</a:t>
                      </a:r>
                      <a:endParaRPr lang="ru-RU" dirty="0"/>
                    </a:p>
                  </a:txBody>
                  <a:tcPr/>
                </a:tc>
              </a:tr>
              <a:tr h="70485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230 659 руб. 91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226 849 руб. 13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261 505 руб. 64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42052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10 346</a:t>
                      </a:r>
                      <a:r>
                        <a:rPr lang="ru-RU" baseline="0" dirty="0" smtClean="0"/>
                        <a:t> руб. 36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10 175 руб. 43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11 729 руб. 97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387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9191767"/>
              </p:ext>
            </p:extLst>
          </p:nvPr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39552" y="18864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455489"/>
              </p:ext>
            </p:extLst>
          </p:nvPr>
        </p:nvGraphicFramePr>
        <p:xfrm>
          <a:off x="107504" y="1628800"/>
          <a:ext cx="8928993" cy="430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63"/>
                <a:gridCol w="2212322"/>
                <a:gridCol w="2195654"/>
                <a:gridCol w="1902900"/>
                <a:gridCol w="2195654"/>
              </a:tblGrid>
              <a:tr h="416522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</a:t>
                      </a:r>
                      <a:r>
                        <a:rPr lang="ru-RU" baseline="0" dirty="0" smtClean="0"/>
                        <a:t>потребителями (руб. 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59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6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</a:t>
                      </a:r>
                      <a:r>
                        <a:rPr lang="ru-RU" b="1" baseline="0" dirty="0" smtClean="0"/>
                        <a:t> 8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10 </a:t>
                      </a:r>
                      <a:endParaRPr lang="ru-RU" b="1" dirty="0"/>
                    </a:p>
                  </a:txBody>
                  <a:tcPr/>
                </a:tc>
              </a:tr>
              <a:tr h="59371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55 846 руб. 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54 923 руб. 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63 314 руб. 78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63 259 руб.87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62 214 руб. 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71 719 руб. 50</a:t>
                      </a:r>
                      <a:endParaRPr lang="ru-RU" dirty="0"/>
                    </a:p>
                  </a:txBody>
                  <a:tcPr/>
                </a:tc>
              </a:tr>
              <a:tr h="78917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353 077 руб. 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347 244 руб. 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400 294 руб. 17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51 752 руб. 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50 897 руб.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58 673 руб.</a:t>
                      </a:r>
                      <a:r>
                        <a:rPr lang="ru-RU" baseline="0" dirty="0" smtClean="0"/>
                        <a:t> 38</a:t>
                      </a:r>
                      <a:endParaRPr lang="ru-RU" dirty="0"/>
                    </a:p>
                  </a:txBody>
                  <a:tcPr/>
                </a:tc>
              </a:tr>
              <a:tr h="70485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192 011 руб.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188 839 руб. 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217 688 руб. 94</a:t>
                      </a:r>
                      <a:endParaRPr lang="ru-RU" dirty="0"/>
                    </a:p>
                  </a:txBody>
                  <a:tcPr/>
                </a:tc>
              </a:tr>
              <a:tr h="42052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9 851 руб. 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</a:t>
                      </a:r>
                      <a:r>
                        <a:rPr lang="ru-RU" baseline="0" dirty="0" smtClean="0"/>
                        <a:t> 869 руб. 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11 169 руб. 34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799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663096"/>
              </p:ext>
            </p:extLst>
          </p:nvPr>
        </p:nvGraphicFramePr>
        <p:xfrm>
          <a:off x="107504" y="1628800"/>
          <a:ext cx="8928993" cy="430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63"/>
                <a:gridCol w="2212322"/>
                <a:gridCol w="2195654"/>
                <a:gridCol w="1902900"/>
                <a:gridCol w="2195654"/>
              </a:tblGrid>
              <a:tr h="416522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</a:t>
                      </a:r>
                      <a:r>
                        <a:rPr lang="ru-RU" baseline="0" dirty="0" smtClean="0"/>
                        <a:t> (</a:t>
                      </a:r>
                      <a:r>
                        <a:rPr lang="ru-RU" baseline="0" dirty="0" err="1" smtClean="0"/>
                        <a:t>нат</a:t>
                      </a:r>
                      <a:r>
                        <a:rPr lang="ru-RU" baseline="0" dirty="0" smtClean="0"/>
                        <a:t>. </a:t>
                      </a:r>
                      <a:r>
                        <a:rPr lang="ru-RU" baseline="0" dirty="0" err="1" smtClean="0"/>
                        <a:t>выр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59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6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</a:t>
                      </a:r>
                      <a:r>
                        <a:rPr lang="ru-RU" b="1" baseline="0" dirty="0" smtClean="0"/>
                        <a:t> 8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10 </a:t>
                      </a:r>
                      <a:endParaRPr lang="ru-RU" b="1" dirty="0"/>
                    </a:p>
                  </a:txBody>
                  <a:tcPr/>
                </a:tc>
              </a:tr>
              <a:tr h="59371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2 055,56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2 021 ,6</a:t>
                      </a:r>
                      <a:r>
                        <a:rPr lang="ru-RU" baseline="0" dirty="0" smtClean="0"/>
                        <a:t>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2 330,45 м3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604,40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594,41</a:t>
                      </a:r>
                      <a:r>
                        <a:rPr lang="ru-RU" baseline="0" dirty="0" smtClean="0"/>
                        <a:t>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685,22 м3</a:t>
                      </a:r>
                      <a:endParaRPr lang="ru-RU" dirty="0"/>
                    </a:p>
                  </a:txBody>
                  <a:tcPr/>
                </a:tc>
              </a:tr>
              <a:tr h="78917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321,56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316,25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364,57 </a:t>
                      </a:r>
                      <a:r>
                        <a:rPr lang="ru-RU" dirty="0" err="1" smtClean="0"/>
                        <a:t>гкал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1 609,71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1 583,12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1 824,98 м3</a:t>
                      </a:r>
                      <a:endParaRPr lang="ru-RU" dirty="0"/>
                    </a:p>
                  </a:txBody>
                  <a:tcPr/>
                </a:tc>
              </a:tr>
              <a:tr h="70485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60 438,4 квтч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59 439,88</a:t>
                      </a:r>
                      <a:r>
                        <a:rPr lang="ru-RU" baseline="0" dirty="0" smtClean="0"/>
                        <a:t> квтч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68 520,72 квтч</a:t>
                      </a:r>
                      <a:endParaRPr lang="ru-RU" dirty="0"/>
                    </a:p>
                  </a:txBody>
                  <a:tcPr/>
                </a:tc>
              </a:tr>
              <a:tr h="42052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744,26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731,96 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843,78 м3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537559"/>
              </p:ext>
            </p:extLst>
          </p:nvPr>
        </p:nvGraphicFramePr>
        <p:xfrm>
          <a:off x="107504" y="1628800"/>
          <a:ext cx="8928993" cy="430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63"/>
                <a:gridCol w="2212322"/>
                <a:gridCol w="2195654"/>
                <a:gridCol w="1902900"/>
                <a:gridCol w="2195654"/>
              </a:tblGrid>
              <a:tr h="416522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</a:t>
                      </a:r>
                      <a:r>
                        <a:rPr lang="ru-RU" baseline="0" dirty="0" smtClean="0"/>
                        <a:t> (руб. 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59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6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</a:t>
                      </a:r>
                      <a:r>
                        <a:rPr lang="ru-RU" b="1" baseline="0" dirty="0" smtClean="0"/>
                        <a:t> 8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10 </a:t>
                      </a:r>
                      <a:endParaRPr lang="ru-RU" b="1" dirty="0"/>
                    </a:p>
                  </a:txBody>
                  <a:tcPr/>
                </a:tc>
              </a:tr>
              <a:tr h="59371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71 837 руб. 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54 923 руб. 87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63 314 руб. 78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78 809 руб. 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62 214 руб.</a:t>
                      </a:r>
                      <a:r>
                        <a:rPr lang="ru-RU" baseline="0" dirty="0" smtClean="0"/>
                        <a:t> 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71 719</a:t>
                      </a:r>
                      <a:r>
                        <a:rPr lang="ru-RU" baseline="0" dirty="0" smtClean="0"/>
                        <a:t> руб. 50</a:t>
                      </a:r>
                      <a:endParaRPr lang="ru-RU" dirty="0"/>
                    </a:p>
                  </a:txBody>
                  <a:tcPr/>
                </a:tc>
              </a:tr>
              <a:tr h="78917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525 354 руб. 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347 244 руб. 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400 294</a:t>
                      </a:r>
                      <a:r>
                        <a:rPr lang="ru-RU" baseline="0" dirty="0" smtClean="0"/>
                        <a:t> руб. 17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69 126 руб. 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50 897 руб.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58 673 руб. 38</a:t>
                      </a:r>
                      <a:endParaRPr lang="ru-RU" dirty="0"/>
                    </a:p>
                  </a:txBody>
                  <a:tcPr/>
                </a:tc>
              </a:tr>
              <a:tr h="70485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288 030 руб.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188 839 руб. 32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217 688 руб. 94</a:t>
                      </a:r>
                      <a:endParaRPr lang="ru-RU" dirty="0"/>
                    </a:p>
                  </a:txBody>
                  <a:tcPr/>
                </a:tc>
              </a:tr>
              <a:tr h="42052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8 225 руб. 08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9 689 руб. 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11 169 руб. 34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135049"/>
              </p:ext>
            </p:extLst>
          </p:nvPr>
        </p:nvGraphicFramePr>
        <p:xfrm>
          <a:off x="107504" y="1628800"/>
          <a:ext cx="8928993" cy="4308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63"/>
                <a:gridCol w="2212322"/>
                <a:gridCol w="2195654"/>
                <a:gridCol w="1902900"/>
                <a:gridCol w="2195654"/>
              </a:tblGrid>
              <a:tr h="416522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59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6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</a:t>
                      </a:r>
                      <a:r>
                        <a:rPr lang="ru-RU" b="1" baseline="0" dirty="0" smtClean="0"/>
                        <a:t> 8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Ларионова 10 </a:t>
                      </a:r>
                      <a:endParaRPr lang="ru-RU" b="1" dirty="0"/>
                    </a:p>
                  </a:txBody>
                  <a:tcPr/>
                </a:tc>
              </a:tr>
              <a:tr h="59371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9 677 руб. 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9 517 руб. 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10 971 руб. 53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404 руб. 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397 руб. 91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458 руб. 69</a:t>
                      </a:r>
                      <a:endParaRPr lang="ru-RU" dirty="0"/>
                    </a:p>
                  </a:txBody>
                  <a:tcPr/>
                </a:tc>
              </a:tr>
              <a:tr h="789176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123 807 руб. 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121 761 руб. 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140 363 руб. 50</a:t>
                      </a:r>
                      <a:endParaRPr lang="ru-RU" dirty="0"/>
                    </a:p>
                  </a:txBody>
                  <a:tcPr/>
                </a:tc>
              </a:tr>
              <a:tr h="36911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11 641 руб. 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11 449 руб.</a:t>
                      </a:r>
                      <a:r>
                        <a:rPr lang="ru-RU" baseline="0" dirty="0" smtClean="0"/>
                        <a:t> 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13 198 руб. 65</a:t>
                      </a:r>
                      <a:endParaRPr lang="ru-RU" dirty="0"/>
                    </a:p>
                  </a:txBody>
                  <a:tcPr/>
                </a:tc>
              </a:tr>
              <a:tr h="70485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38 648 руб. 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38</a:t>
                      </a:r>
                      <a:r>
                        <a:rPr lang="ru-RU" baseline="0" dirty="0" smtClean="0"/>
                        <a:t> 009 руб. 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43 816 руб.</a:t>
                      </a:r>
                      <a:r>
                        <a:rPr lang="ru-RU" baseline="0" dirty="0" smtClean="0"/>
                        <a:t> 70</a:t>
                      </a:r>
                      <a:endParaRPr lang="ru-RU" dirty="0"/>
                    </a:p>
                  </a:txBody>
                  <a:tcPr/>
                </a:tc>
              </a:tr>
              <a:tr h="420526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494 руб. 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486 руб. 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560 руб. 63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683568" y="18864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806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83568" y="188640"/>
            <a:ext cx="8153400" cy="990600"/>
          </a:xfrm>
          <a:prstGeom prst="rect">
            <a:avLst/>
          </a:prstGeom>
        </p:spPr>
        <p:txBody>
          <a:bodyPr vert="horz" anchor="ctr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Отчет финансово-хозяйственной деятельности за 2018 год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115159"/>
              </p:ext>
            </p:extLst>
          </p:nvPr>
        </p:nvGraphicFramePr>
        <p:xfrm>
          <a:off x="107504" y="1628801"/>
          <a:ext cx="8856984" cy="4546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704"/>
                <a:gridCol w="2910072"/>
                <a:gridCol w="2888147"/>
                <a:gridCol w="2503061"/>
              </a:tblGrid>
              <a:tr h="630153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ТСЖ «Ленские зори»</a:t>
                      </a:r>
                    </a:p>
                    <a:p>
                      <a:pPr algn="ctr"/>
                      <a:r>
                        <a:rPr lang="ru-RU" dirty="0" smtClean="0"/>
                        <a:t>(Ларионова 6, 8, 10)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4825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№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Вид коммунальной услуги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Оплата поставщику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Задолженность перед поставщиком</a:t>
                      </a:r>
                      <a:endParaRPr lang="ru-RU" b="1" dirty="0"/>
                    </a:p>
                  </a:txBody>
                  <a:tcPr/>
                </a:tc>
              </a:tr>
              <a:tr h="59584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222 698 руб. 16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756 967 руб. 52 </a:t>
                      </a:r>
                      <a:endParaRPr lang="ru-RU" dirty="0"/>
                    </a:p>
                  </a:txBody>
                  <a:tcPr/>
                </a:tc>
              </a:tr>
              <a:tr h="37042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244 931 руб. 60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128 603 руб. 15 </a:t>
                      </a:r>
                      <a:endParaRPr lang="ru-RU" dirty="0"/>
                    </a:p>
                  </a:txBody>
                  <a:tcPr/>
                </a:tc>
              </a:tr>
              <a:tr h="79199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1 639 руб. 58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860 651 руб. 85 </a:t>
                      </a:r>
                      <a:endParaRPr lang="ru-RU" dirty="0"/>
                    </a:p>
                  </a:txBody>
                  <a:tcPr/>
                </a:tc>
              </a:tr>
              <a:tr h="37042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398 </a:t>
                      </a:r>
                      <a:r>
                        <a:rPr lang="ru-RU" baseline="0" dirty="0" smtClean="0"/>
                        <a:t> 189 руб. 15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210 491 руб. 01 </a:t>
                      </a:r>
                      <a:endParaRPr lang="ru-RU" dirty="0"/>
                    </a:p>
                  </a:txBody>
                  <a:tcPr/>
                </a:tc>
              </a:tr>
              <a:tr h="70737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704 820 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1 077 827 руб. 11</a:t>
                      </a:r>
                      <a:endParaRPr lang="ru-RU" dirty="0"/>
                    </a:p>
                  </a:txBody>
                  <a:tcPr/>
                </a:tc>
              </a:tr>
              <a:tr h="422029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26 241 руб. 07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4 374 руб. 74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014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2018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26" y="1571612"/>
            <a:ext cx="878687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2018 по 31 декабря 2018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Ларионова 6, 8, 10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53 </a:t>
            </a:r>
          </a:p>
          <a:p>
            <a:pPr marL="514350" indent="-514350">
              <a:buAutoNum type="arabicParenR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23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1.2. общедомовые – 30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18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15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Благоустройство территории – 6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64896" cy="28803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/>
              <a:t>Отчет по выполнению заявок АДС за период с января по декабрь 2018 г.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72578"/>
              </p:ext>
            </p:extLst>
          </p:nvPr>
        </p:nvGraphicFramePr>
        <p:xfrm>
          <a:off x="0" y="332656"/>
          <a:ext cx="9108505" cy="6589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6190"/>
                <a:gridCol w="640388"/>
                <a:gridCol w="555940"/>
                <a:gridCol w="1315960"/>
                <a:gridCol w="1520039"/>
                <a:gridCol w="853848"/>
                <a:gridCol w="1407444"/>
                <a:gridCol w="1398060"/>
                <a:gridCol w="750636"/>
              </a:tblGrid>
              <a:tr h="4590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Дата и время поступления заявки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диспетчер принявший заявку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№ заявки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Адрес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Суть обращения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Исполнитель, кол.чел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что сделано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тип заявки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Дата и время исполнения заявки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28-12-2018 17:03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err="1">
                          <a:effectLst/>
                        </a:rPr>
                        <a:t>Тирская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6894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Ларионова,6.-офис под1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 кабинете не греет радиатор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Ю.В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открыл кран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29-12-2018 12:07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10:39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6640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Ларионова,6.-оф под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холодные батареи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Открыл кран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04-12-2018 17:14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29-11-2018 11:53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6583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Ларионова,6.-6 под </a:t>
                      </a:r>
                      <a:r>
                        <a:rPr lang="ru-RU" sz="800" u="none" strike="noStrike" dirty="0" err="1">
                          <a:effectLst/>
                        </a:rPr>
                        <a:t>эт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зпах кнс в элеваторе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30-11-2018 07:51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21-11-2018 09:05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Ларионова,6.- под1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Течь с верху  с потолка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разовый розлив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22-11-2018 08:03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18-11-2018 11:20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6416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Ларионова,6.-16 под1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холодные радиаторы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 фильтр на отоплении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18-11-2018 15:24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08-11-2018 16:08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6309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ГВС. в эл/уз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Тимофеев М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по сварке пластика ГВС,устранили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08-11-2018 18:21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01-11-2018 20:22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6237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 под1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в эл/узле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02-11-2018 08:25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23-10-2018 15:08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6106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Ларионова,8.-офис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гвс , не жилое помещение - офис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Тимофеев М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выполнено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29-10-2018 22:40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20-10-2018 10:48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6051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Ларионова,10.-цокольный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 офис цокольный этаж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не обнаружили.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20-10-2018 13:08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3569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27-09-2018 17:04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5790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кнс. по стояку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Терентьев П.С.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устранили,повторно заявка в 21.24ч ,прочистил общ лежак КНС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27-09-2018 18:16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22-08-2018 11:54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Ларионова,10.-16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Прочистить общедомовой фильтр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прочистил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23-08-2018 06:46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3569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21-08-2018 22:01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5404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Ларионова,10.-16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ГВС не достаточной температуры на Л 6,8 тоже самое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Якуттеплогаз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 Якуттеплогаз пр д/д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22-08-2018 10:34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3569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20-07-2018 10:17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Кузьмина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5145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замена кранов. возле узла ввода,течь с трубы отопления на потолке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Аланаев 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01-11-2018 17:31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13-06-2018 17:05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4832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Установить кран для полива цветов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Передано Захарову Е 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09-07-2018 09:04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3362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06-06-2018 11:42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4757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Ларионова,10.-16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низкая температура 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Якуттеплогаз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 err="1">
                          <a:effectLst/>
                        </a:rPr>
                        <a:t>Якуттеплогаз</a:t>
                      </a:r>
                      <a:r>
                        <a:rPr lang="ru-RU" sz="800" u="none" strike="noStrike" dirty="0">
                          <a:effectLst/>
                        </a:rPr>
                        <a:t> </a:t>
                      </a:r>
                      <a:r>
                        <a:rPr lang="ru-RU" sz="800" u="none" strike="noStrike" dirty="0" err="1">
                          <a:effectLst/>
                        </a:rPr>
                        <a:t>дисп.Колдина</a:t>
                      </a:r>
                      <a:r>
                        <a:rPr lang="ru-RU" sz="800" u="none" strike="noStrike" dirty="0">
                          <a:effectLst/>
                        </a:rPr>
                        <a:t> ремонтные работы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06-06-2018 11:45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05-06-2018 11:12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4746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в галерее в двух местах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Слил воду с отопления.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03-07-2018 07:38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02-06-2018 14:25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4720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Ларионова,10.-16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ГВС не достаточной температуры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норма, гвс есть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02-06-2018 16:20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21-05-2018 12:37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4589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Ларионова,6.- под1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капает с потолка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Иванов Т.В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Перемотал кнс ф.лентой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21-05-2018 22:02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30-04-2018 11:57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Кириллина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4379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Ларионова,10.-16 под1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Нет давления гвс по стояку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составил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08-05-2018 06:50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23-04-2018 22:16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4324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Ларионова,8.-цокольный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с потолка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Течь отопления, на 26.04.18 Норма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26-04-2018 15:01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19-04-2018 15:29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Тирская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4291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Ларионова,8.-Емшанова под эт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 консьержной протекают краны хгвс, перекрыла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выполнено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31-05-2018 12:43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13-04-2018 14:32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4195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Ларионова,8.-13 под1 эт5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резкий перепад напора ГВС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Сидоров П.А.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ГВС появилась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23-05-2018 18:18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  <a:tr h="2390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10-04-2018 15:28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Лопсонова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4158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Ларионова,10.- под1 эт1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Течь с потолка в туалете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Ботаков Н.В., Гаврилин А.А.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разовый розлив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сантехнические общедомовые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11-04-2018 07:56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2" marR="3482" marT="3482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916430"/>
              </p:ext>
            </p:extLst>
          </p:nvPr>
        </p:nvGraphicFramePr>
        <p:xfrm>
          <a:off x="143000" y="32646"/>
          <a:ext cx="9001000" cy="66204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8326"/>
                <a:gridCol w="632829"/>
                <a:gridCol w="549378"/>
                <a:gridCol w="1300428"/>
                <a:gridCol w="1502098"/>
                <a:gridCol w="843773"/>
                <a:gridCol w="1390832"/>
                <a:gridCol w="1381559"/>
                <a:gridCol w="741777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Дата и время поступления заявки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диспетчер принявший заявку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№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Адрес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Суть обращения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Исполнитель, кол.чел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что сделано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тип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Дата и время исполнения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31-12-2018 12:43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Кириллина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6916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 под1 эт1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с трубы отопления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01-01-2019 09:38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27-12-2018 16:45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6879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Ларионова,6.-10 под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холодно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фильтр отопления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29-12-2018 12:06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10:08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6860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Ларионова,6.-1 под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раковины на кухне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сифон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26-12-2018 10:57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09:55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6859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Ларионова,8.-4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убавить отопление очень жарко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убавил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15:05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23-12-2018 12:45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Ларионова,6.-1 под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Течь в туалете </a:t>
                      </a:r>
                      <a:r>
                        <a:rPr lang="ru-RU" sz="700" u="none" strike="noStrike" dirty="0" err="1">
                          <a:effectLst/>
                        </a:rPr>
                        <a:t>сл.б</a:t>
                      </a:r>
                      <a:r>
                        <a:rPr lang="ru-RU" sz="700" u="none" strike="noStrike" dirty="0">
                          <a:effectLst/>
                        </a:rPr>
                        <a:t>-ка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устранил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24-12-2018 06:35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18-12-2018 09:03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Ларионова,10.-15 под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Засор в ванной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Тимофеев М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дома в 14.20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09-01-2019 09:24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17-12-2018 09:44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6792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 батарея холодная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открыл кран на радиатор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18-12-2018 15:50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04-12-2018 10:43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6641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Ларионова,6.-15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Батареи на половину холодные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Развоздушил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04-12-2018 17:13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04-12-2018 10:36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6639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Ларионова,8.-2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тепла, батареи холодные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 err="1">
                          <a:effectLst/>
                        </a:rPr>
                        <a:t>Ботаков</a:t>
                      </a:r>
                      <a:r>
                        <a:rPr lang="ru-RU" sz="700" u="none" strike="noStrike" dirty="0">
                          <a:effectLst/>
                        </a:rPr>
                        <a:t> Н.В.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Развоздушили, открыли кран. Ботаков, Аланаев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04-12-2018 17:11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28-11-2018 21:40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6578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Ларионова,6.-15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холодно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норма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08-12-2018 07:18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28-11-2018 07:12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6563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Ларионова,6.-2 под1 эт1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очень слабое отопление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прочистили фильтр гребенки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28-11-2018 21:36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650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26-11-2018 08:30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Кузьмина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6517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Ларионова,6.-14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тела батареи холодные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Подача 69 - Передано </a:t>
                      </a:r>
                      <a:r>
                        <a:rPr lang="ru-RU" sz="700" u="none" strike="noStrike" dirty="0" err="1">
                          <a:effectLst/>
                        </a:rPr>
                        <a:t>Якуттеплогаз</a:t>
                      </a:r>
                      <a:r>
                        <a:rPr lang="ru-RU" sz="700" u="none" strike="noStrike" dirty="0">
                          <a:effectLst/>
                        </a:rPr>
                        <a:t> - добавили, батареи ледяные, Открыли краны, </a:t>
                      </a:r>
                      <a:r>
                        <a:rPr lang="ru-RU" sz="700" u="none" strike="noStrike" dirty="0" err="1">
                          <a:effectLst/>
                        </a:rPr>
                        <a:t>развоздушили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27-11-2018 20:12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25-11-2018 09:11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6509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Ларионова,6.-15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холодно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Подача 69 - передано Якуттеплогаз - добавили, Норма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27-11-2018 20:13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23-11-2018 21:41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6496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Ларионова,10.-13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смесителя в ванной Отрегулировать душевую кабинку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24.11.18 до обеда дома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08-12-2018 07:19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22-11-2018 16:20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6479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Ларионова,10.-12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ХВС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Терентьев П.С.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жилец заявку сняла, хвс есть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22-11-2018 22:06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20-11-2018 10:40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6438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Ларионова,10.-15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холодный радиатор в комнате,после 16ч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Тимофеев М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открыли гребенку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20-11-2018 17:21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19-11-2018 09:09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6424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 под1 эт1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кнс с потолка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устранил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19-11-2018 17:22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10-11-2018 12:00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6327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Ларионова,10.-10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тепла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Открыл кран радиатора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10-11-2018 15:55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10-11-2018 11:40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6326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Ларионова,8.-10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тепла, р-ры остыли кв.11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Прочистил филтр отопления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10-11-2018 19:12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02-11-2018 10:53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6242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Ларионова,6.-16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 ком-те не греет радиатор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Ботаков Н.В.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14.11.18 до обеда, развоздушил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14-11-2018 12:15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01-11-2018 14:35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6235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Ларионова,10.-9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ГВС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ГВС есть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13-11-2018 08:38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27-10-2018 17:59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6167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Ларионова,6.-16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тепла на кухне и в ком-те.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дома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30-10-2018 20:36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15-10-2018 18:02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5992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Ларионова,10.-9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ХГВС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Тимофеев М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хгвс есть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16-10-2018 08:07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13-10-2018 09:05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5960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203 мкр,ларионова.6-16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Холодный стояк в зале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Терентьев П.С.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Развоздушил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14-10-2018 11:52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08-10-2018 22:21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вместо ГВС идет ХВС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Т.В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заменили кран ,ГВС появилось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31-10-2018 16:51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08-10-2018 17:50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Ларионова,8.-3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ХГВС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Калинцев А.С.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Калинцев открыл краны хгвс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08-10-2018 17:51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05-10-2018 20:30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5883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гвс низкая температура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Терентьев П.С.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пердано Якуттеплогаз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06-10-2018 18:29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02-10-2018 22:44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5843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Ларионова,10.-13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ГВС идет без напора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Аланаев 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29-10-2018 22:34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18-09-2018 14:47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5700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Ларионова,8.-9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Течь радиатора в ком-те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закуп радиатора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06-10-2018 12:19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  <a:tr h="2044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09-09-2018 08:18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Кириллина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5587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Ларионова,6.-16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развоздушить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Ю.В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давления с трассы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сантехнические внутриквартирные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20-09-2018 07:57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2687" marR="2687" marT="268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562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91578"/>
              </p:ext>
            </p:extLst>
          </p:nvPr>
        </p:nvGraphicFramePr>
        <p:xfrm>
          <a:off x="539552" y="116632"/>
          <a:ext cx="8153401" cy="2486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334"/>
                <a:gridCol w="573237"/>
                <a:gridCol w="497645"/>
                <a:gridCol w="1177970"/>
                <a:gridCol w="1360650"/>
                <a:gridCol w="764316"/>
                <a:gridCol w="1259861"/>
                <a:gridCol w="1251462"/>
                <a:gridCol w="671926"/>
              </a:tblGrid>
              <a:tr h="4715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Дата и время поступления заявки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диспетчер принявший заявку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№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Адрес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Суть обращения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Исполнитель, кол.чел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что сделано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тип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Дата и время исполнения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13-12-2018 11:53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6758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Ларионова,8.-16 под1 эт5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 на пол.квартиры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жилец заявку снял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14-12-2018 08:08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18-10-2018 23:54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6044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Ларионова,6.-8 под1 эт3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 в квартире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20-10-2018 08:20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24-08-2018 11:46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5427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 . в квартире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Брагин Иван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24-08-2018 15:38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13-07-2018 10:17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5092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Ларионова,6.-16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 в кв-ре.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замена вставки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13-07-2018 16:31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12-07-2018 10:43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5080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Ларионова,6.-12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 в квартире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замена вставки в эл/щитовой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12-07-2018 13:03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24-05-2018 07:34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4625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Ларионова,8.-6 под1 эт3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 в половине квартиры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включил автомат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внутриквартирные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24-05-2018 15:37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654444"/>
              </p:ext>
            </p:extLst>
          </p:nvPr>
        </p:nvGraphicFramePr>
        <p:xfrm>
          <a:off x="539552" y="2636912"/>
          <a:ext cx="8153401" cy="40548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334"/>
                <a:gridCol w="573237"/>
                <a:gridCol w="497645"/>
                <a:gridCol w="1177970"/>
                <a:gridCol w="1360650"/>
                <a:gridCol w="764316"/>
                <a:gridCol w="1259861"/>
                <a:gridCol w="1251462"/>
                <a:gridCol w="671926"/>
              </a:tblGrid>
              <a:tr h="2637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18-12-2018 19:06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нет света. у входа в подьезд,,не работает шлагбаум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все норм.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10:00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17-12-2018 10:46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6794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горит лампа у входа в под-д Не горит уличный фонарь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 диод ламп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10:01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23-10-2018 19:24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6109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При входе под-д н/света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Назаренко А.А.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 лвмпа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01-11-2018 17:28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4097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11-10-2018 13:57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5942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Ларионова,8.-Адамов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Установить светильники, сварка 89142752003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Осипов В.Н.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Заварить уличные светильники Осипову и Иванову М., сварка не нужна</a:t>
                      </a:r>
                      <a:br>
                        <a:rPr lang="ru-RU" sz="700" u="none" strike="noStrike">
                          <a:effectLst/>
                        </a:rPr>
                      </a:br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18-10-2018 17:21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08-10-2018 23:18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5919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Ларионова,8.-председате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Включить уличные фонари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Нужна сварка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11-10-2018 16:20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29-06-2018 20:31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4981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Ларионова,6.-11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Сильный гул в эл/щитовой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ремонт эл/проводки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29-06-2018 23:50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12:29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4874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Ларионова,6.-12 под1 эт4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4 эт. н/света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закупка материала 5 ламп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09-07-2018 09:08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12:27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4873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 консьержной н/света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закупка материала2 лампы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09-07-2018 09:08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10-06-2018 20:01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4807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Уличные фонари во дворе горят днем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Отключил уличные фонари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18-06-2018 21:38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28-04-2018 18:01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4370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работает шлагбаум, н/света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Передано Николаю, Назаренко включил автомат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28-04-2018 21:05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03-04-2018 13:08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4077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Возле спортивной площадки не горит светильник, (наклонился)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сломан столб, 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20-06-2018 16:21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  <a:tr h="335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12-03-2018 08:02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3881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 потолка свисают провода проверить на 3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Назаренко А.А.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Нужно восстановить потолок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электротехнические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14-03-2018 18:40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304" marR="6304" marT="6304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918613"/>
              </p:ext>
            </p:extLst>
          </p:nvPr>
        </p:nvGraphicFramePr>
        <p:xfrm>
          <a:off x="107504" y="24990"/>
          <a:ext cx="8928991" cy="4924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3060"/>
                <a:gridCol w="627765"/>
                <a:gridCol w="544983"/>
                <a:gridCol w="1290025"/>
                <a:gridCol w="1490081"/>
                <a:gridCol w="837022"/>
                <a:gridCol w="1379705"/>
                <a:gridCol w="1370507"/>
                <a:gridCol w="735843"/>
              </a:tblGrid>
              <a:tr h="3477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Дата и время поступления заявки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диспетчер принявший заявку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№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Адрес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Суть обращения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Исполнитель, кол.чел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что сделано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тип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Дата и время исполнения заявки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25-12-2018 09:41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6858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Ларионова,8.-4 под1 эт2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сломаны доводчики на вх двери и на 2 этаже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09-01-2019 17:27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11-12-2018 14:52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6735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Ларионова,10.-21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сломана вх.дверь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12-12-2018 17:00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08-12-2018 07:12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Лопсонова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6691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 под1 эт1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оторвалась фасадная плитка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нужна вышка. 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14-12-2018 07:31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24-10-2018 09:59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6117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Отрегулировать доводчик домофонной двери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отрегулировал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26-10-2018 07:57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14-10-2018 19:45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5978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Ларионова,10.-13 под1 эт5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1 вх. двери в под-д, сломана ручка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18-10-2018 17:23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18-09-2018 08:47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5697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Ларионова,10.-13 под1 эт5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Доводчик отрегулировать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Иванов А.В.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20-09-2018 17:08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13-09-2018 19:02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5657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работает доводчик болтик на подоконнике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20-09-2018 17:07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06-09-2018 09:57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5534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закрыть чердак холодно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11-09-2018 07:48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30-08-2018 11:36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5471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работает вентеляция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Захаров Е.А.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11-09-2018 07:50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15-08-2018 14:33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5363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Отрегулировать доводчик </a:t>
                      </a:r>
                      <a:r>
                        <a:rPr lang="ru-RU" sz="700" u="none" strike="noStrike" dirty="0" err="1">
                          <a:effectLst/>
                        </a:rPr>
                        <a:t>домофонной</a:t>
                      </a:r>
                      <a:r>
                        <a:rPr lang="ru-RU" sz="700" u="none" strike="noStrike" dirty="0">
                          <a:effectLst/>
                        </a:rPr>
                        <a:t> двери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17-08-2018 06:23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27-07-2018 10:39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5209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В под-де на 5 </a:t>
                      </a:r>
                      <a:r>
                        <a:rPr lang="ru-RU" sz="700" u="none" strike="noStrike" dirty="0" err="1">
                          <a:effectLst/>
                        </a:rPr>
                        <a:t>эт</a:t>
                      </a:r>
                      <a:r>
                        <a:rPr lang="ru-RU" sz="700" u="none" strike="noStrike" dirty="0">
                          <a:effectLst/>
                        </a:rPr>
                        <a:t>. откололась ступенька 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17-08-2018 06:25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19-07-2018 14:05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5138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Ларионова,8.-Калинцев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 подвальном помещении просверлить дыру на улицу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Иванов Т.В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Вместе с Калинцевым. 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27-07-2018 16:40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3189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09-06-2018 11:53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Тирская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4792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Ларионова,10.-17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На 6 эт. на лестничной площадке убрать металлоче- репицу- кровельный материал, меняли в 2017 г. не убрали.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Иванов А.В.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убрали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28-06-2018 17:40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01-06-2018 10:09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4705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Ларионова,8.-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Неисправен доводчик.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Выполнил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08-06-2018 14:58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3189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28-05-2018 19:22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4664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Убрать двор Листы разлетелись по двору вывезти со двора,кв.21 т.89142710514 - покажет где лежат листы.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28-06-2018 17:41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24-05-2018 10:12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Кириллина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4627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 под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 закрываются ворота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передали подрядчикам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25-05-2018 11:08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  <a:tr h="24763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17-04-2018 08:20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Кузьмина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4241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Ларионова,10.-16 под1 эт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Неисправен доводчик. 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Иванов А.В.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>
                          <a:effectLst/>
                        </a:rPr>
                        <a:t>выполнено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плотницкие общедомовые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u="none" strike="noStrike" dirty="0">
                          <a:effectLst/>
                        </a:rPr>
                        <a:t>17-04-2018 17:01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4509" marR="4509" marT="4509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33046"/>
              </p:ext>
            </p:extLst>
          </p:nvPr>
        </p:nvGraphicFramePr>
        <p:xfrm>
          <a:off x="107504" y="5028380"/>
          <a:ext cx="8928991" cy="1826172"/>
        </p:xfrm>
        <a:graphic>
          <a:graphicData uri="http://schemas.openxmlformats.org/drawingml/2006/table">
            <a:tbl>
              <a:tblPr/>
              <a:tblGrid>
                <a:gridCol w="653060"/>
                <a:gridCol w="627766"/>
                <a:gridCol w="544983"/>
                <a:gridCol w="1290024"/>
                <a:gridCol w="1490082"/>
                <a:gridCol w="837021"/>
                <a:gridCol w="1379705"/>
                <a:gridCol w="1370507"/>
                <a:gridCol w="735843"/>
              </a:tblGrid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23-10-2018 14:27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Тирская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6104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Ларионова,8.-Языковая ш под эт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крыльце отдолбить лед, накапало 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Софронов С.Ф.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Передала софронову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23-10-2018 15:58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17-10-2018 12:09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Тирская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6016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Ларионова,10.-16 под1 эт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крыльцо постелить дорожки 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Блажко Г.Н.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Постелит 20, 21.10.18 г. когда будет гр. 10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17-10-2018 16:04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29-05-2018 21:33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Тирская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4685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Ларионова,10.-16 под1 эт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Пенопласт собраный убрать в контейнера 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Софронов С.Ф.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убрали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30-05-2018 21:02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28-04-2018 08:38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Тирская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4364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Ларионова,10.-11 под1 эт4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Нет уборки  под-дов. И двора, очень грязно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Блажко Г.Н.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Емшановой передала - убрала, передала  Сафронову  уберет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28-04-2018 12:24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11-04-2018 14:33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Тирская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4174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Ларионова,10.-6 под эт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Вывезти снег со двора 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Блажко Г.Н.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Передано Блажко, вывезут 13.04.18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11-04-2018 15:38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09-04-2018 18:15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Кузьмина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4155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Ларионова,10.- под эт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Убрать снег 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Блажко Г.Н.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убрали снег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благоустройство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17-04-2018 08:12</a:t>
                      </a:r>
                    </a:p>
                  </a:txBody>
                  <a:tcPr marL="6304" marR="6304" marT="63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4146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dirty="0" smtClean="0"/>
              <a:t>Информация об оказании услуг по техническому обслуживанию ОИ МКД</a:t>
            </a:r>
            <a:endParaRPr lang="ru-RU" sz="3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928608"/>
              </p:ext>
            </p:extLst>
          </p:nvPr>
        </p:nvGraphicFramePr>
        <p:xfrm>
          <a:off x="179512" y="1340768"/>
          <a:ext cx="8856984" cy="5341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4068452"/>
                <a:gridCol w="2214246"/>
                <a:gridCol w="2214246"/>
              </a:tblGrid>
              <a:tr h="65379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r>
                        <a:rPr lang="ru-RU" baseline="0" dirty="0" smtClean="0"/>
                        <a:t> работ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Стоимость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Адрес 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Установка вычислителя Карат</a:t>
                      </a:r>
                      <a:r>
                        <a:rPr lang="ru-RU" baseline="0" dirty="0" smtClean="0"/>
                        <a:t> – </a:t>
                      </a:r>
                      <a:r>
                        <a:rPr lang="en-US" baseline="0" dirty="0" smtClean="0"/>
                        <a:t>306 </a:t>
                      </a:r>
                      <a:r>
                        <a:rPr lang="ru-RU" baseline="0" dirty="0" smtClean="0"/>
                        <a:t>и модуля </a:t>
                      </a:r>
                      <a:r>
                        <a:rPr lang="ru-RU" baseline="0" dirty="0" err="1" smtClean="0"/>
                        <a:t>радиоинтерфейса</a:t>
                      </a:r>
                      <a:r>
                        <a:rPr lang="ru-RU" baseline="0" dirty="0" smtClean="0"/>
                        <a:t> Карат  </a:t>
                      </a:r>
                      <a:r>
                        <a:rPr lang="en-US" baseline="0" dirty="0" err="1" smtClean="0"/>
                        <a:t>lW</a:t>
                      </a:r>
                      <a:r>
                        <a:rPr lang="ru-RU" baseline="0" dirty="0" smtClean="0"/>
                        <a:t>– 929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24 735 </a:t>
                      </a:r>
                    </a:p>
                    <a:p>
                      <a:r>
                        <a:rPr lang="ru-RU" dirty="0" smtClean="0"/>
                        <a:t>2000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6, 8,10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Работы по модернизации ОДПУ (замена</a:t>
                      </a:r>
                      <a:r>
                        <a:rPr lang="ru-RU" baseline="0" dirty="0" smtClean="0"/>
                        <a:t> трубы </a:t>
                      </a:r>
                      <a:r>
                        <a:rPr lang="ru-RU" baseline="0" dirty="0" err="1" smtClean="0"/>
                        <a:t>Ду</a:t>
                      </a:r>
                      <a:r>
                        <a:rPr lang="ru-RU" baseline="0" dirty="0" smtClean="0"/>
                        <a:t> 25 и установка УРСВ-011)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49 560 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Ларионова 6, 8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Работы по модернизации ОДПУ (У</a:t>
                      </a:r>
                      <a:r>
                        <a:rPr lang="ru-RU" baseline="0" dirty="0" smtClean="0"/>
                        <a:t>становка УРСВ-011)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r>
                        <a:rPr lang="ru-RU" baseline="0" dirty="0" smtClean="0"/>
                        <a:t> 980 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Установка теплосчетчика Карат – компакт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59 427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6, 8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Установка адаптера </a:t>
                      </a:r>
                      <a:r>
                        <a:rPr lang="ru-RU" dirty="0" err="1" smtClean="0"/>
                        <a:t>термосопративления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810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Ларионова 6, 8</a:t>
                      </a:r>
                      <a:endParaRPr lang="ru-RU" dirty="0"/>
                    </a:p>
                  </a:txBody>
                  <a:tcPr/>
                </a:tc>
              </a:tr>
              <a:tr h="648072">
                <a:tc gridSpan="2">
                  <a:txBody>
                    <a:bodyPr/>
                    <a:lstStyle/>
                    <a:p>
                      <a:r>
                        <a:rPr lang="ru-RU" b="1" dirty="0" smtClean="0"/>
                        <a:t>Итого работы по статье «Техническое обслуживание ОДПУ» 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149 512 руб.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846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97498" y="18864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dirty="0" smtClean="0"/>
              <a:t>Информация об оказании услуг по техническому обслуживанию ОИ МКД</a:t>
            </a:r>
            <a:endParaRPr lang="ru-RU" sz="3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302883"/>
              </p:ext>
            </p:extLst>
          </p:nvPr>
        </p:nvGraphicFramePr>
        <p:xfrm>
          <a:off x="145706" y="1628800"/>
          <a:ext cx="8856984" cy="272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4068452"/>
                <a:gridCol w="2214246"/>
                <a:gridCol w="221424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</a:t>
                      </a:r>
                      <a:r>
                        <a:rPr lang="ru-RU" sz="1800" baseline="0" dirty="0" smtClean="0"/>
                        <a:t> работ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Стоимость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Адрес </a:t>
                      </a:r>
                      <a:endParaRPr lang="ru-RU" sz="18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</a:t>
                      </a:r>
                      <a:r>
                        <a:rPr lang="ru-RU" sz="1800" baseline="0" dirty="0" smtClean="0"/>
                        <a:t> труб </a:t>
                      </a:r>
                      <a:r>
                        <a:rPr lang="en-US" sz="1800" baseline="0" dirty="0" smtClean="0"/>
                        <a:t>PN</a:t>
                      </a:r>
                      <a:r>
                        <a:rPr lang="ru-RU" sz="1800" baseline="0" dirty="0" smtClean="0"/>
                        <a:t> 20*3,4 для холодной, горячей воды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312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6 </a:t>
                      </a:r>
                      <a:endParaRPr lang="ru-RU" sz="1800" dirty="0"/>
                    </a:p>
                  </a:txBody>
                  <a:tcPr/>
                </a:tc>
              </a:tr>
              <a:tr h="27126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сгона сталь ДУ 15 и муфты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95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Ларионова 6 </a:t>
                      </a:r>
                      <a:endParaRPr lang="ru-RU" sz="1800" dirty="0"/>
                    </a:p>
                  </a:txBody>
                  <a:tcPr/>
                </a:tc>
              </a:tr>
              <a:tr h="326504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Замена трубы </a:t>
                      </a:r>
                      <a:r>
                        <a:rPr lang="en-US" sz="1800" dirty="0" smtClean="0"/>
                        <a:t>PN</a:t>
                      </a:r>
                      <a:r>
                        <a:rPr lang="ru-RU" sz="1800" dirty="0" smtClean="0"/>
                        <a:t> 20*3,4 и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baseline="0" dirty="0" err="1" smtClean="0"/>
                        <a:t>футорки</a:t>
                      </a:r>
                      <a:r>
                        <a:rPr lang="ru-RU" sz="1800" baseline="0" dirty="0" smtClean="0"/>
                        <a:t> ½*3/4, уголка на 20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226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Ларионова 6 </a:t>
                      </a:r>
                    </a:p>
                    <a:p>
                      <a:pPr algn="l"/>
                      <a:endParaRPr lang="ru-RU" sz="1800" dirty="0"/>
                    </a:p>
                  </a:txBody>
                  <a:tcPr/>
                </a:tc>
              </a:tr>
              <a:tr h="648072">
                <a:tc gridSpan="2">
                  <a:txBody>
                    <a:bodyPr/>
                    <a:lstStyle/>
                    <a:p>
                      <a:r>
                        <a:rPr lang="ru-RU" sz="1800" b="1" dirty="0" smtClean="0"/>
                        <a:t>Итого работы по статье «Техническое жилищного фонда»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633 руб. 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757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992</TotalTime>
  <Words>4003</Words>
  <Application>Microsoft Office PowerPoint</Application>
  <PresentationFormat>Экран (4:3)</PresentationFormat>
  <Paragraphs>1393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Обычная</vt:lpstr>
      <vt:lpstr>ОТЧЕТ ДЕЯТЕЛЬНОСТИ  ТСЖ «ЛЕНСКИЕ ЗОРИ» </vt:lpstr>
      <vt:lpstr>Оглавление </vt:lpstr>
      <vt:lpstr>Отчет деятельности службы АДС за 2018 год</vt:lpstr>
      <vt:lpstr>Отчет по выполнению заявок АДС за период с января по декабрь 2018 г. </vt:lpstr>
      <vt:lpstr>Презентация PowerPoint</vt:lpstr>
      <vt:lpstr>Презентация PowerPoint</vt:lpstr>
      <vt:lpstr>Презентация PowerPoint</vt:lpstr>
      <vt:lpstr>Информация об оказании услуг по техническому обслуживанию ОИ МКД</vt:lpstr>
      <vt:lpstr>Презентация PowerPoint</vt:lpstr>
      <vt:lpstr>Презентация PowerPoint</vt:lpstr>
      <vt:lpstr>Информация об оказании услуг по техническому обслуживанию ОИ МКД </vt:lpstr>
      <vt:lpstr>Информация об оказании услуг по текущему ремонту ОИ МКД </vt:lpstr>
      <vt:lpstr>Презентация PowerPoint</vt:lpstr>
      <vt:lpstr>Плановые работы в рамках содержания дворовой территории </vt:lpstr>
      <vt:lpstr>Отчет финансово-хозяйственной деятельности за 2018 год</vt:lpstr>
      <vt:lpstr>Отчет финансово-хозяйственной деятельности за 2018 год</vt:lpstr>
      <vt:lpstr>Отчет финансово-хозяйственной деятельности за 2018 год</vt:lpstr>
      <vt:lpstr>Презентация PowerPoint</vt:lpstr>
      <vt:lpstr>Презентация PowerPoint</vt:lpstr>
      <vt:lpstr>Презентация PowerPoint</vt:lpstr>
      <vt:lpstr>Отчет финансово-хозяйственной деятельности за 2018 год</vt:lpstr>
      <vt:lpstr>Отчет финансово-хозяйственной деятельности за 2018 год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«ЛЕНСКИЕ ЗОРИ»</dc:title>
  <dc:creator>Админ</dc:creator>
  <cp:lastModifiedBy>Work</cp:lastModifiedBy>
  <cp:revision>39</cp:revision>
  <dcterms:created xsi:type="dcterms:W3CDTF">2016-03-23T00:07:45Z</dcterms:created>
  <dcterms:modified xsi:type="dcterms:W3CDTF">2019-08-06T01:37:28Z</dcterms:modified>
</cp:coreProperties>
</file>