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</p:sldIdLst>
  <p:sldSz cx="9144000" cy="6858000" type="screen4x3"/>
  <p:notesSz cx="6742113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pPr>
            <a:lnSpc>
              <a:spcPct val="90000"/>
            </a:lnSpc>
          </a:pPr>
          <a:r>
            <a:rPr lang="ru-RU" sz="2000" dirty="0" smtClean="0"/>
            <a:t>1.</a:t>
          </a:r>
          <a:r>
            <a:rPr lang="ru-RU" sz="2000" b="1" dirty="0" smtClean="0"/>
            <a:t>В области организации процессов по управлению жилищным фондом: </a:t>
          </a:r>
          <a:endParaRPr lang="ru-RU" sz="20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44945539-3993-4FFC-A916-CFBF5AA1DF89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 В соответствии с Постановлением Правительства РФ №1034 от 18.11.2013 «Правила коммерческого учета тепловой энергии, теплоносителя» и выданными ТУ было заказано и согласовано проект коммерческого узла учета тепловой энергии и ГВС.</a:t>
          </a:r>
        </a:p>
      </dgm:t>
    </dgm:pt>
    <dgm:pt modelId="{6FCB3C35-1F2A-4525-A359-A2166DB996BB}" type="parTrans" cxnId="{36D8B041-3C27-48EC-9356-B22AC20E6BFC}">
      <dgm:prSet/>
      <dgm:spPr/>
      <dgm:t>
        <a:bodyPr/>
        <a:lstStyle/>
        <a:p>
          <a:endParaRPr lang="ru-RU"/>
        </a:p>
      </dgm:t>
    </dgm:pt>
    <dgm:pt modelId="{FB5ED3B5-3AF6-458E-BBA1-D9E7351D1060}" type="sibTrans" cxnId="{36D8B041-3C27-48EC-9356-B22AC20E6BFC}">
      <dgm:prSet/>
      <dgm:spPr/>
      <dgm:t>
        <a:bodyPr/>
        <a:lstStyle/>
        <a:p>
          <a:endParaRPr lang="ru-RU"/>
        </a:p>
      </dgm:t>
    </dgm:pt>
    <dgm:pt modelId="{3AE045DB-45DF-4880-ACAC-B868FE6CF6FE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Замена новыми приборами учета по Халтурина 65а – расходомер тепловой энергии.  </a:t>
          </a:r>
          <a:endParaRPr lang="ru-RU" sz="1800" dirty="0"/>
        </a:p>
      </dgm:t>
    </dgm:pt>
    <dgm:pt modelId="{FA0EC657-6EEF-4489-87DE-76BFA74FD976}" type="parTrans" cxnId="{5FC14C90-744A-4E50-829D-D7FC40823740}">
      <dgm:prSet/>
      <dgm:spPr/>
      <dgm:t>
        <a:bodyPr/>
        <a:lstStyle/>
        <a:p>
          <a:endParaRPr lang="ru-RU"/>
        </a:p>
      </dgm:t>
    </dgm:pt>
    <dgm:pt modelId="{29DCA7BF-D6D5-4E61-957A-CE002EC68A63}" type="sibTrans" cxnId="{5FC14C90-744A-4E50-829D-D7FC40823740}">
      <dgm:prSet/>
      <dgm:spPr/>
      <dgm:t>
        <a:bodyPr/>
        <a:lstStyle/>
        <a:p>
          <a:endParaRPr lang="ru-RU"/>
        </a:p>
      </dgm:t>
    </dgm:pt>
    <dgm:pt modelId="{E530CB10-2627-409A-A44D-8BB249E7FBBF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 Совершена приемка ПУ ГВС, ПУ ТЭ. </a:t>
          </a:r>
          <a:endParaRPr lang="ru-RU" sz="1800" dirty="0"/>
        </a:p>
      </dgm:t>
    </dgm:pt>
    <dgm:pt modelId="{C0AFF0D0-4730-4BD6-939C-794A62043F00}" type="parTrans" cxnId="{F4D41A5F-BB95-46BD-8689-F3612F11E6D8}">
      <dgm:prSet/>
      <dgm:spPr/>
      <dgm:t>
        <a:bodyPr/>
        <a:lstStyle/>
        <a:p>
          <a:endParaRPr lang="ru-RU"/>
        </a:p>
      </dgm:t>
    </dgm:pt>
    <dgm:pt modelId="{6CC622EB-6A12-4466-A1CF-986E63EE16ED}" type="sibTrans" cxnId="{F4D41A5F-BB95-46BD-8689-F3612F11E6D8}">
      <dgm:prSet/>
      <dgm:spPr/>
      <dgm:t>
        <a:bodyPr/>
        <a:lstStyle/>
        <a:p>
          <a:endParaRPr lang="ru-RU"/>
        </a:p>
      </dgm:t>
    </dgm:pt>
    <dgm:pt modelId="{024F028D-07E0-4F7B-B354-3A772DBDEB6F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 ПУ ГВС и отопления  прошли очередную поверку средств измерений</a:t>
          </a:r>
          <a:endParaRPr lang="ru-RU" sz="1800" dirty="0"/>
        </a:p>
      </dgm:t>
    </dgm:pt>
    <dgm:pt modelId="{635D38B8-7F45-4EC8-A713-4C9D22E263C7}" type="parTrans" cxnId="{C6A8C4DD-19DC-4B4C-9139-3C4204468676}">
      <dgm:prSet/>
      <dgm:spPr/>
      <dgm:t>
        <a:bodyPr/>
        <a:lstStyle/>
        <a:p>
          <a:endParaRPr lang="ru-RU"/>
        </a:p>
      </dgm:t>
    </dgm:pt>
    <dgm:pt modelId="{3D5E290C-FA8C-4DEA-A771-6D2A27F8D541}" type="sibTrans" cxnId="{C6A8C4DD-19DC-4B4C-9139-3C4204468676}">
      <dgm:prSet/>
      <dgm:spPr/>
      <dgm:t>
        <a:bodyPr/>
        <a:lstStyle/>
        <a:p>
          <a:endParaRPr lang="ru-RU"/>
        </a:p>
      </dgm:t>
    </dgm:pt>
    <dgm:pt modelId="{85D928C7-9BBC-4071-8F72-7342D1E50312}">
      <dgm:prSet phldrT="[Текст]" custT="1"/>
      <dgm:spPr/>
      <dgm:t>
        <a:bodyPr/>
        <a:lstStyle/>
        <a:p>
          <a:pPr>
            <a:lnSpc>
              <a:spcPct val="90000"/>
            </a:lnSpc>
          </a:pPr>
          <a:endParaRPr lang="ru-RU" sz="1800" dirty="0"/>
        </a:p>
      </dgm:t>
    </dgm:pt>
    <dgm:pt modelId="{F4329CC0-83FE-426D-B5C9-CEB3E76DB52D}" type="parTrans" cxnId="{54C991E8-938A-42E1-8583-7EC003A01394}">
      <dgm:prSet/>
      <dgm:spPr/>
      <dgm:t>
        <a:bodyPr/>
        <a:lstStyle/>
        <a:p>
          <a:endParaRPr lang="ru-RU"/>
        </a:p>
      </dgm:t>
    </dgm:pt>
    <dgm:pt modelId="{20C601A2-86D0-40B3-8EEF-A449966C8A43}" type="sibTrans" cxnId="{54C991E8-938A-42E1-8583-7EC003A01394}">
      <dgm:prSet/>
      <dgm:spPr/>
      <dgm:t>
        <a:bodyPr/>
        <a:lstStyle/>
        <a:p>
          <a:endParaRPr lang="ru-RU"/>
        </a:p>
      </dgm:t>
    </dgm:pt>
    <dgm:pt modelId="{4B35C58F-B90F-495C-8B30-68000EED5AA0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b="1" dirty="0" smtClean="0"/>
            <a:t>2. В области организации текущего ремонта общего имущества </a:t>
          </a:r>
          <a:endParaRPr lang="ru-RU" sz="1800" b="1" dirty="0"/>
        </a:p>
      </dgm:t>
    </dgm:pt>
    <dgm:pt modelId="{5E99AB6F-DFDB-4AC9-A316-EF321622A7AA}" type="parTrans" cxnId="{10B0B58E-290B-4EBA-83EC-520A3CC8BE07}">
      <dgm:prSet/>
      <dgm:spPr/>
      <dgm:t>
        <a:bodyPr/>
        <a:lstStyle/>
        <a:p>
          <a:endParaRPr lang="ru-RU"/>
        </a:p>
      </dgm:t>
    </dgm:pt>
    <dgm:pt modelId="{F288BB75-E7BC-446C-AA2C-D36F8713AC4C}" type="sibTrans" cxnId="{10B0B58E-290B-4EBA-83EC-520A3CC8BE07}">
      <dgm:prSet/>
      <dgm:spPr/>
      <dgm:t>
        <a:bodyPr/>
        <a:lstStyle/>
        <a:p>
          <a:endParaRPr lang="ru-RU"/>
        </a:p>
      </dgm:t>
    </dgm:pt>
    <dgm:pt modelId="{9287D3FE-8CE3-438D-A8E4-1DC40C878D47}">
      <dgm:prSet phldrT="[Текст]" custT="1"/>
      <dgm:spPr/>
      <dgm:t>
        <a:bodyPr/>
        <a:lstStyle/>
        <a:p>
          <a:pPr>
            <a:lnSpc>
              <a:spcPct val="100000"/>
            </a:lnSpc>
          </a:pPr>
          <a:r>
            <a:rPr lang="ru-RU" sz="1800" dirty="0" smtClean="0"/>
            <a:t>Косметический ремонт  1,2 –го подъездов на первых этажах </a:t>
          </a:r>
          <a:endParaRPr lang="ru-RU" sz="1800" dirty="0"/>
        </a:p>
      </dgm:t>
    </dgm:pt>
    <dgm:pt modelId="{44F7E520-6723-462C-A2CB-349C41748514}" type="parTrans" cxnId="{FCCF5EC5-B6E7-46A5-A09B-60E171923AE2}">
      <dgm:prSet/>
      <dgm:spPr/>
    </dgm:pt>
    <dgm:pt modelId="{F8F6745E-AE41-492B-8536-472A902B84B9}" type="sibTrans" cxnId="{FCCF5EC5-B6E7-46A5-A09B-60E171923AE2}">
      <dgm:prSet/>
      <dgm:spPr/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1" custScaleY="121106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1" custScaleX="64415" custScaleY="25343" custLinFactNeighborX="-9356" custLinFactNeighborY="-56708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4C991E8-938A-42E1-8583-7EC003A01394}" srcId="{5577849E-3231-4381-99B7-14F197EC3122}" destId="{85D928C7-9BBC-4071-8F72-7342D1E50312}" srcOrd="6" destOrd="0" parTransId="{F4329CC0-83FE-426D-B5C9-CEB3E76DB52D}" sibTransId="{20C601A2-86D0-40B3-8EEF-A449966C8A43}"/>
    <dgm:cxn modelId="{10B0B58E-290B-4EBA-83EC-520A3CC8BE07}" srcId="{5577849E-3231-4381-99B7-14F197EC3122}" destId="{4B35C58F-B90F-495C-8B30-68000EED5AA0}" srcOrd="4" destOrd="0" parTransId="{5E99AB6F-DFDB-4AC9-A316-EF321622A7AA}" sibTransId="{F288BB75-E7BC-446C-AA2C-D36F8713AC4C}"/>
    <dgm:cxn modelId="{5871EF77-35F2-4586-9C0E-66209F898444}" type="presOf" srcId="{92779391-4600-46E2-9F86-431C0E2107E0}" destId="{51BC7BF9-A791-4174-999B-E6230E74F257}" srcOrd="0" destOrd="0" presId="urn:microsoft.com/office/officeart/2005/8/layout/vList4"/>
    <dgm:cxn modelId="{C6A8C4DD-19DC-4B4C-9139-3C4204468676}" srcId="{5577849E-3231-4381-99B7-14F197EC3122}" destId="{024F028D-07E0-4F7B-B354-3A772DBDEB6F}" srcOrd="3" destOrd="0" parTransId="{635D38B8-7F45-4EC8-A713-4C9D22E263C7}" sibTransId="{3D5E290C-FA8C-4DEA-A771-6D2A27F8D541}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F426E53D-AC4D-4FD8-AB1F-1B35D5E082AC}" type="presOf" srcId="{44945539-3993-4FFC-A916-CFBF5AA1DF89}" destId="{D40D480F-1DDA-477C-8742-E807588BD55D}" srcOrd="1" destOrd="1" presId="urn:microsoft.com/office/officeart/2005/8/layout/vList4"/>
    <dgm:cxn modelId="{3CF925B8-D0A4-441D-B731-7B64BE69248D}" type="presOf" srcId="{5577849E-3231-4381-99B7-14F197EC3122}" destId="{64702BC8-F753-4016-B974-21736011CE83}" srcOrd="0" destOrd="0" presId="urn:microsoft.com/office/officeart/2005/8/layout/vList4"/>
    <dgm:cxn modelId="{5D177E81-0110-483C-9EF4-7ABC623E9CF5}" type="presOf" srcId="{44945539-3993-4FFC-A916-CFBF5AA1DF89}" destId="{64702BC8-F753-4016-B974-21736011CE83}" srcOrd="0" destOrd="1" presId="urn:microsoft.com/office/officeart/2005/8/layout/vList4"/>
    <dgm:cxn modelId="{1411F371-1404-4C86-B2A6-E4DE7AD891C7}" type="presOf" srcId="{4B35C58F-B90F-495C-8B30-68000EED5AA0}" destId="{64702BC8-F753-4016-B974-21736011CE83}" srcOrd="0" destOrd="5" presId="urn:microsoft.com/office/officeart/2005/8/layout/vList4"/>
    <dgm:cxn modelId="{2D5141DC-02E7-4D7D-8940-7D7B58F7B748}" type="presOf" srcId="{4B35C58F-B90F-495C-8B30-68000EED5AA0}" destId="{D40D480F-1DDA-477C-8742-E807588BD55D}" srcOrd="1" destOrd="5" presId="urn:microsoft.com/office/officeart/2005/8/layout/vList4"/>
    <dgm:cxn modelId="{B1783B5C-70CA-44CC-A41F-67752CB12C51}" type="presOf" srcId="{85D928C7-9BBC-4071-8F72-7342D1E50312}" destId="{64702BC8-F753-4016-B974-21736011CE83}" srcOrd="0" destOrd="7" presId="urn:microsoft.com/office/officeart/2005/8/layout/vList4"/>
    <dgm:cxn modelId="{36D8B041-3C27-48EC-9356-B22AC20E6BFC}" srcId="{5577849E-3231-4381-99B7-14F197EC3122}" destId="{44945539-3993-4FFC-A916-CFBF5AA1DF89}" srcOrd="0" destOrd="0" parTransId="{6FCB3C35-1F2A-4525-A359-A2166DB996BB}" sibTransId="{FB5ED3B5-3AF6-458E-BBA1-D9E7351D1060}"/>
    <dgm:cxn modelId="{D5B5D26B-29EC-47C9-A528-30F4324A9E11}" type="presOf" srcId="{9287D3FE-8CE3-438D-A8E4-1DC40C878D47}" destId="{D40D480F-1DDA-477C-8742-E807588BD55D}" srcOrd="1" destOrd="6" presId="urn:microsoft.com/office/officeart/2005/8/layout/vList4"/>
    <dgm:cxn modelId="{B8E0DDB6-BBC1-486B-85E8-7E46B9AA3D89}" type="presOf" srcId="{9287D3FE-8CE3-438D-A8E4-1DC40C878D47}" destId="{64702BC8-F753-4016-B974-21736011CE83}" srcOrd="0" destOrd="6" presId="urn:microsoft.com/office/officeart/2005/8/layout/vList4"/>
    <dgm:cxn modelId="{1D59A924-93A1-4116-8DCD-C64456B81535}" type="presOf" srcId="{024F028D-07E0-4F7B-B354-3A772DBDEB6F}" destId="{64702BC8-F753-4016-B974-21736011CE83}" srcOrd="0" destOrd="4" presId="urn:microsoft.com/office/officeart/2005/8/layout/vList4"/>
    <dgm:cxn modelId="{8C925502-A347-41CB-BF7E-666715E0F7AD}" type="presOf" srcId="{5577849E-3231-4381-99B7-14F197EC3122}" destId="{D40D480F-1DDA-477C-8742-E807588BD55D}" srcOrd="1" destOrd="0" presId="urn:microsoft.com/office/officeart/2005/8/layout/vList4"/>
    <dgm:cxn modelId="{97265939-6013-40A3-A9B7-A43FC75B7CAD}" type="presOf" srcId="{E530CB10-2627-409A-A44D-8BB249E7FBBF}" destId="{64702BC8-F753-4016-B974-21736011CE83}" srcOrd="0" destOrd="3" presId="urn:microsoft.com/office/officeart/2005/8/layout/vList4"/>
    <dgm:cxn modelId="{8083730C-D45A-4BE6-B815-CE582121299F}" type="presOf" srcId="{85D928C7-9BBC-4071-8F72-7342D1E50312}" destId="{D40D480F-1DDA-477C-8742-E807588BD55D}" srcOrd="1" destOrd="7" presId="urn:microsoft.com/office/officeart/2005/8/layout/vList4"/>
    <dgm:cxn modelId="{5FC14C90-744A-4E50-829D-D7FC40823740}" srcId="{5577849E-3231-4381-99B7-14F197EC3122}" destId="{3AE045DB-45DF-4880-ACAC-B868FE6CF6FE}" srcOrd="1" destOrd="0" parTransId="{FA0EC657-6EEF-4489-87DE-76BFA74FD976}" sibTransId="{29DCA7BF-D6D5-4E61-957A-CE002EC68A63}"/>
    <dgm:cxn modelId="{FE45745B-B744-4D55-9A2B-C06189BDF960}" type="presOf" srcId="{E530CB10-2627-409A-A44D-8BB249E7FBBF}" destId="{D40D480F-1DDA-477C-8742-E807588BD55D}" srcOrd="1" destOrd="3" presId="urn:microsoft.com/office/officeart/2005/8/layout/vList4"/>
    <dgm:cxn modelId="{7E4A069C-415E-4511-B223-01551DE216ED}" type="presOf" srcId="{3AE045DB-45DF-4880-ACAC-B868FE6CF6FE}" destId="{D40D480F-1DDA-477C-8742-E807588BD55D}" srcOrd="1" destOrd="2" presId="urn:microsoft.com/office/officeart/2005/8/layout/vList4"/>
    <dgm:cxn modelId="{FE4C7AEA-1318-4936-BBA6-25DFCADF9AA6}" type="presOf" srcId="{024F028D-07E0-4F7B-B354-3A772DBDEB6F}" destId="{D40D480F-1DDA-477C-8742-E807588BD55D}" srcOrd="1" destOrd="4" presId="urn:microsoft.com/office/officeart/2005/8/layout/vList4"/>
    <dgm:cxn modelId="{F4D41A5F-BB95-46BD-8689-F3612F11E6D8}" srcId="{5577849E-3231-4381-99B7-14F197EC3122}" destId="{E530CB10-2627-409A-A44D-8BB249E7FBBF}" srcOrd="2" destOrd="0" parTransId="{C0AFF0D0-4730-4BD6-939C-794A62043F00}" sibTransId="{6CC622EB-6A12-4466-A1CF-986E63EE16ED}"/>
    <dgm:cxn modelId="{FCCF5EC5-B6E7-46A5-A09B-60E171923AE2}" srcId="{5577849E-3231-4381-99B7-14F197EC3122}" destId="{9287D3FE-8CE3-438D-A8E4-1DC40C878D47}" srcOrd="5" destOrd="0" parTransId="{44F7E520-6723-462C-A2CB-349C41748514}" sibTransId="{F8F6745E-AE41-492B-8536-472A902B84B9}"/>
    <dgm:cxn modelId="{6DA26B09-6D37-492B-A053-743E3077D499}" type="presOf" srcId="{3AE045DB-45DF-4880-ACAC-B868FE6CF6FE}" destId="{64702BC8-F753-4016-B974-21736011CE83}" srcOrd="0" destOrd="2" presId="urn:microsoft.com/office/officeart/2005/8/layout/vList4"/>
    <dgm:cxn modelId="{76256E24-62A9-4FE9-B772-781FC894B0D5}" type="presParOf" srcId="{51BC7BF9-A791-4174-999B-E6230E74F257}" destId="{28C5606B-B196-4056-8F47-BECDA2C330D1}" srcOrd="0" destOrd="0" presId="urn:microsoft.com/office/officeart/2005/8/layout/vList4"/>
    <dgm:cxn modelId="{982F04CF-B232-4AFD-9BF8-17325FDDC096}" type="presParOf" srcId="{28C5606B-B196-4056-8F47-BECDA2C330D1}" destId="{64702BC8-F753-4016-B974-21736011CE83}" srcOrd="0" destOrd="0" presId="urn:microsoft.com/office/officeart/2005/8/layout/vList4"/>
    <dgm:cxn modelId="{B4DD753A-5F25-4760-A497-1485DEEC2CED}" type="presParOf" srcId="{28C5606B-B196-4056-8F47-BECDA2C330D1}" destId="{CCA352DF-7197-4B12-8227-A227A0C35193}" srcOrd="1" destOrd="0" presId="urn:microsoft.com/office/officeart/2005/8/layout/vList4"/>
    <dgm:cxn modelId="{F5F9B722-99F8-4DFA-860F-0D1339DAFDFE}" type="presParOf" srcId="{28C5606B-B196-4056-8F47-BECDA2C330D1}" destId="{D40D480F-1DDA-477C-8742-E807588BD55D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400" dirty="0" smtClean="0"/>
            <a:t>Высадка цветов – 70 штук,  Высадка деревьев – 21 шт. </a:t>
          </a:r>
          <a:endParaRPr lang="ru-RU" sz="14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400" dirty="0" smtClean="0"/>
            <a:t>Скос камыша – 65 мешков </a:t>
          </a:r>
          <a:endParaRPr lang="ru-RU" sz="14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/>
      <dgm:spPr/>
      <dgm:t>
        <a:bodyPr/>
        <a:lstStyle/>
        <a:p>
          <a:r>
            <a:rPr lang="ru-RU" dirty="0" smtClean="0"/>
            <a:t>Сбор сухой травы – 15 мешков </a:t>
          </a:r>
          <a:endParaRPr lang="ru-RU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/>
      <dgm:spPr/>
      <dgm:t>
        <a:bodyPr/>
        <a:lstStyle/>
        <a:p>
          <a:r>
            <a:rPr lang="ru-RU" dirty="0" smtClean="0"/>
            <a:t>Ремонт и покраска мусорных баков – 4 шт. </a:t>
          </a:r>
          <a:endParaRPr lang="ru-RU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54794542-F6C9-42CF-9EEE-29A3C25A8DF0}">
      <dgm:prSet/>
      <dgm:spPr/>
      <dgm:t>
        <a:bodyPr/>
        <a:lstStyle/>
        <a:p>
          <a:r>
            <a:rPr lang="ru-RU" dirty="0" smtClean="0"/>
            <a:t>Вывоз КГМ – 20 м3, Вывоз ТБО – 810 м3. </a:t>
          </a:r>
          <a:endParaRPr lang="ru-RU" dirty="0"/>
        </a:p>
      </dgm:t>
    </dgm:pt>
    <dgm:pt modelId="{A654205E-2835-442C-9F02-5060514848EE}" type="parTrans" cxnId="{5C64FE1E-806D-45BC-BDBF-93B264C40EE9}">
      <dgm:prSet/>
      <dgm:spPr/>
      <dgm:t>
        <a:bodyPr/>
        <a:lstStyle/>
        <a:p>
          <a:endParaRPr lang="ru-RU"/>
        </a:p>
      </dgm:t>
    </dgm:pt>
    <dgm:pt modelId="{F13155C9-B374-4E74-8718-A1079658238C}" type="sibTrans" cxnId="{5C64FE1E-806D-45BC-BDBF-93B264C40EE9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5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5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5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5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70CC5C1F-EA9E-4213-B156-534775619045}" type="pres">
      <dgm:prSet presAssocID="{54794542-F6C9-42CF-9EEE-29A3C25A8DF0}" presName="parentLin" presStyleCnt="0"/>
      <dgm:spPr/>
    </dgm:pt>
    <dgm:pt modelId="{39AA0449-EFDC-4F33-8724-C7A46543EDD0}" type="pres">
      <dgm:prSet presAssocID="{54794542-F6C9-42CF-9EEE-29A3C25A8DF0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0B539027-E25C-4703-A2E7-C02BCC08E98D}" type="pres">
      <dgm:prSet presAssocID="{54794542-F6C9-42CF-9EEE-29A3C25A8DF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250385-5936-495B-9ED4-5877E34AD22B}" type="pres">
      <dgm:prSet presAssocID="{54794542-F6C9-42CF-9EEE-29A3C25A8DF0}" presName="negativeSpace" presStyleCnt="0"/>
      <dgm:spPr/>
    </dgm:pt>
    <dgm:pt modelId="{2288CAFB-64FE-4AFB-8A83-031EA5FAA1BF}" type="pres">
      <dgm:prSet presAssocID="{54794542-F6C9-42CF-9EEE-29A3C25A8DF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D673273-B899-47E3-9782-5AC97206A613}" type="presOf" srcId="{CCD476F6-6877-4919-A49C-D945C7381B81}" destId="{BDA68A23-47FE-4E0D-8CA0-85D512D9F1E8}" srcOrd="0" destOrd="0" presId="urn:microsoft.com/office/officeart/2005/8/layout/list1"/>
    <dgm:cxn modelId="{6E9D3413-CEA3-4182-8B0D-1898CFFD2AD7}" type="presOf" srcId="{807DD80D-8810-46D8-87AB-EF65FF20CCF1}" destId="{D6EEC26F-4767-4A1D-BF62-991E98F63CE2}" srcOrd="1" destOrd="0" presId="urn:microsoft.com/office/officeart/2005/8/layout/list1"/>
    <dgm:cxn modelId="{79274F8C-2B92-4EC7-AF09-97D9DBC92EA8}" type="presOf" srcId="{A4BFDE4F-2DC7-4686-BFF5-F370918F53C4}" destId="{83C0D5F3-B789-4DB5-8D5D-0958C6C62D3A}" srcOrd="0" destOrd="0" presId="urn:microsoft.com/office/officeart/2005/8/layout/list1"/>
    <dgm:cxn modelId="{83539746-F09B-4535-AED9-5D6D2C407981}" type="presOf" srcId="{20973DF9-4129-43CB-85C8-FFE85863BF7A}" destId="{324E0A38-8F27-40B1-A27F-175861C150D2}" srcOrd="1" destOrd="0" presId="urn:microsoft.com/office/officeart/2005/8/layout/list1"/>
    <dgm:cxn modelId="{407F0228-FBA3-4126-8924-75F6C651715B}" type="presOf" srcId="{807DD80D-8810-46D8-87AB-EF65FF20CCF1}" destId="{37BF2B53-D774-4C34-BA48-067CE276190D}" srcOrd="0" destOrd="0" presId="urn:microsoft.com/office/officeart/2005/8/layout/list1"/>
    <dgm:cxn modelId="{9405F700-C79D-48D3-96D3-13E25C910EFE}" type="presOf" srcId="{54794542-F6C9-42CF-9EEE-29A3C25A8DF0}" destId="{0B539027-E25C-4703-A2E7-C02BCC08E98D}" srcOrd="1" destOrd="0" presId="urn:microsoft.com/office/officeart/2005/8/layout/list1"/>
    <dgm:cxn modelId="{26680EDE-6B21-4FCC-998C-C56B06E9D76D}" type="presOf" srcId="{CCD476F6-6877-4919-A49C-D945C7381B81}" destId="{B9B85A93-C269-474C-80F0-3453D9E3F265}" srcOrd="1" destOrd="0" presId="urn:microsoft.com/office/officeart/2005/8/layout/list1"/>
    <dgm:cxn modelId="{3599CDB8-4D66-41B7-8FCB-ACECAA6FC957}" type="presOf" srcId="{35219D1D-DA7A-4234-9811-7F49A1C6E08B}" destId="{F3BEBE99-FF44-4F84-8734-B4D7D945706F}" srcOrd="0" destOrd="0" presId="urn:microsoft.com/office/officeart/2005/8/layout/list1"/>
    <dgm:cxn modelId="{BC04A8DA-4631-44A0-B623-F5259F6EB00A}" type="presOf" srcId="{54794542-F6C9-42CF-9EEE-29A3C25A8DF0}" destId="{39AA0449-EFDC-4F33-8724-C7A46543EDD0}" srcOrd="0" destOrd="0" presId="urn:microsoft.com/office/officeart/2005/8/layout/list1"/>
    <dgm:cxn modelId="{5C64FE1E-806D-45BC-BDBF-93B264C40EE9}" srcId="{A4BFDE4F-2DC7-4686-BFF5-F370918F53C4}" destId="{54794542-F6C9-42CF-9EEE-29A3C25A8DF0}" srcOrd="4" destOrd="0" parTransId="{A654205E-2835-442C-9F02-5060514848EE}" sibTransId="{F13155C9-B374-4E74-8718-A1079658238C}"/>
    <dgm:cxn modelId="{C69D3B4F-3360-4E7F-93CE-D6299F970E94}" type="presOf" srcId="{20973DF9-4129-43CB-85C8-FFE85863BF7A}" destId="{6201BCC1-17B8-409E-9ADD-3288BC80A385}" srcOrd="0" destOrd="0" presId="urn:microsoft.com/office/officeart/2005/8/layout/list1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29B8B33B-3457-4750-928E-CE3E40035204}" type="presOf" srcId="{35219D1D-DA7A-4234-9811-7F49A1C6E08B}" destId="{23011221-5C6A-4B74-A27C-EBE08ED76F88}" srcOrd="1" destOrd="0" presId="urn:microsoft.com/office/officeart/2005/8/layout/list1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77043E6B-E829-4A2A-91C0-3B85195BD3E2}" type="presParOf" srcId="{83C0D5F3-B789-4DB5-8D5D-0958C6C62D3A}" destId="{43F5F80D-911F-4180-A155-5C3C14AD3452}" srcOrd="0" destOrd="0" presId="urn:microsoft.com/office/officeart/2005/8/layout/list1"/>
    <dgm:cxn modelId="{169D8FBD-614A-4BF5-B0CF-630711CA3FC0}" type="presParOf" srcId="{43F5F80D-911F-4180-A155-5C3C14AD3452}" destId="{6201BCC1-17B8-409E-9ADD-3288BC80A385}" srcOrd="0" destOrd="0" presId="urn:microsoft.com/office/officeart/2005/8/layout/list1"/>
    <dgm:cxn modelId="{C3C95314-402B-4797-9439-EED0F6586968}" type="presParOf" srcId="{43F5F80D-911F-4180-A155-5C3C14AD3452}" destId="{324E0A38-8F27-40B1-A27F-175861C150D2}" srcOrd="1" destOrd="0" presId="urn:microsoft.com/office/officeart/2005/8/layout/list1"/>
    <dgm:cxn modelId="{5B542BD1-C462-48A2-9F87-09695BA9B0FE}" type="presParOf" srcId="{83C0D5F3-B789-4DB5-8D5D-0958C6C62D3A}" destId="{946C3B80-D6B7-49B9-9041-77C18CC69B3D}" srcOrd="1" destOrd="0" presId="urn:microsoft.com/office/officeart/2005/8/layout/list1"/>
    <dgm:cxn modelId="{492FDBC6-622E-4FAE-AA70-6E5872683DAA}" type="presParOf" srcId="{83C0D5F3-B789-4DB5-8D5D-0958C6C62D3A}" destId="{358FF3AC-D5C0-4F4D-8611-7C00824D2727}" srcOrd="2" destOrd="0" presId="urn:microsoft.com/office/officeart/2005/8/layout/list1"/>
    <dgm:cxn modelId="{3D20F383-6542-40B1-8966-333F975E52C8}" type="presParOf" srcId="{83C0D5F3-B789-4DB5-8D5D-0958C6C62D3A}" destId="{C485CE4D-567D-4287-AF49-39A9446C813C}" srcOrd="3" destOrd="0" presId="urn:microsoft.com/office/officeart/2005/8/layout/list1"/>
    <dgm:cxn modelId="{F962206C-9F90-4D26-BCEF-E20080842D1D}" type="presParOf" srcId="{83C0D5F3-B789-4DB5-8D5D-0958C6C62D3A}" destId="{5D167D9F-2364-495B-92C0-EE3D56174D16}" srcOrd="4" destOrd="0" presId="urn:microsoft.com/office/officeart/2005/8/layout/list1"/>
    <dgm:cxn modelId="{A82CEB66-96B0-41C4-9653-5CFFF7DAF492}" type="presParOf" srcId="{5D167D9F-2364-495B-92C0-EE3D56174D16}" destId="{37BF2B53-D774-4C34-BA48-067CE276190D}" srcOrd="0" destOrd="0" presId="urn:microsoft.com/office/officeart/2005/8/layout/list1"/>
    <dgm:cxn modelId="{90EBA3FF-A85D-4CA4-B274-333B0C7A8603}" type="presParOf" srcId="{5D167D9F-2364-495B-92C0-EE3D56174D16}" destId="{D6EEC26F-4767-4A1D-BF62-991E98F63CE2}" srcOrd="1" destOrd="0" presId="urn:microsoft.com/office/officeart/2005/8/layout/list1"/>
    <dgm:cxn modelId="{B1ABCF4E-652D-413D-9534-C0E03A684767}" type="presParOf" srcId="{83C0D5F3-B789-4DB5-8D5D-0958C6C62D3A}" destId="{82976242-D3D8-4122-8333-091C057CE8CA}" srcOrd="5" destOrd="0" presId="urn:microsoft.com/office/officeart/2005/8/layout/list1"/>
    <dgm:cxn modelId="{5D0A27C5-1E45-4C38-9B83-209203DAA938}" type="presParOf" srcId="{83C0D5F3-B789-4DB5-8D5D-0958C6C62D3A}" destId="{471CA157-976A-4D76-B7FE-FAAE00B681CE}" srcOrd="6" destOrd="0" presId="urn:microsoft.com/office/officeart/2005/8/layout/list1"/>
    <dgm:cxn modelId="{C67198EF-4530-4DB4-94DD-C39B5BBDFDCD}" type="presParOf" srcId="{83C0D5F3-B789-4DB5-8D5D-0958C6C62D3A}" destId="{32AC3263-24ED-45C4-BDE2-AB9B1420375E}" srcOrd="7" destOrd="0" presId="urn:microsoft.com/office/officeart/2005/8/layout/list1"/>
    <dgm:cxn modelId="{3881A09F-6066-42E5-B817-ECE97736424A}" type="presParOf" srcId="{83C0D5F3-B789-4DB5-8D5D-0958C6C62D3A}" destId="{CF5D7DD0-A6B8-4CFB-8C2A-9DFD8FAE59B5}" srcOrd="8" destOrd="0" presId="urn:microsoft.com/office/officeart/2005/8/layout/list1"/>
    <dgm:cxn modelId="{A9B45613-2C4D-4A5E-92F6-1E710F819EBA}" type="presParOf" srcId="{CF5D7DD0-A6B8-4CFB-8C2A-9DFD8FAE59B5}" destId="{BDA68A23-47FE-4E0D-8CA0-85D512D9F1E8}" srcOrd="0" destOrd="0" presId="urn:microsoft.com/office/officeart/2005/8/layout/list1"/>
    <dgm:cxn modelId="{69890416-A0CC-433F-9410-266C09708084}" type="presParOf" srcId="{CF5D7DD0-A6B8-4CFB-8C2A-9DFD8FAE59B5}" destId="{B9B85A93-C269-474C-80F0-3453D9E3F265}" srcOrd="1" destOrd="0" presId="urn:microsoft.com/office/officeart/2005/8/layout/list1"/>
    <dgm:cxn modelId="{D3155E36-D783-43D0-8DEE-1A7C5B0E68DD}" type="presParOf" srcId="{83C0D5F3-B789-4DB5-8D5D-0958C6C62D3A}" destId="{C38AC30E-44DE-4345-90F7-B4FC4B7A54F6}" srcOrd="9" destOrd="0" presId="urn:microsoft.com/office/officeart/2005/8/layout/list1"/>
    <dgm:cxn modelId="{81942CE9-41D2-4D4E-9424-DC61ACCDF65F}" type="presParOf" srcId="{83C0D5F3-B789-4DB5-8D5D-0958C6C62D3A}" destId="{6193B41C-E75F-4D40-804C-B5F45FED8ECE}" srcOrd="10" destOrd="0" presId="urn:microsoft.com/office/officeart/2005/8/layout/list1"/>
    <dgm:cxn modelId="{958ADF3E-362A-410D-8E96-EFB15E563B81}" type="presParOf" srcId="{83C0D5F3-B789-4DB5-8D5D-0958C6C62D3A}" destId="{711F50AA-B432-4A73-AEF5-6DA1123E829A}" srcOrd="11" destOrd="0" presId="urn:microsoft.com/office/officeart/2005/8/layout/list1"/>
    <dgm:cxn modelId="{F036CAC2-74EF-4503-A9D0-4B457FE32A43}" type="presParOf" srcId="{83C0D5F3-B789-4DB5-8D5D-0958C6C62D3A}" destId="{BDBC1741-3879-403C-AAE5-A77F3711B338}" srcOrd="12" destOrd="0" presId="urn:microsoft.com/office/officeart/2005/8/layout/list1"/>
    <dgm:cxn modelId="{9EAB54ED-96C2-4FFA-B5EF-17596D29440F}" type="presParOf" srcId="{BDBC1741-3879-403C-AAE5-A77F3711B338}" destId="{F3BEBE99-FF44-4F84-8734-B4D7D945706F}" srcOrd="0" destOrd="0" presId="urn:microsoft.com/office/officeart/2005/8/layout/list1"/>
    <dgm:cxn modelId="{B60FAC54-758C-463F-BDEC-1D6DEDB6C799}" type="presParOf" srcId="{BDBC1741-3879-403C-AAE5-A77F3711B338}" destId="{23011221-5C6A-4B74-A27C-EBE08ED76F88}" srcOrd="1" destOrd="0" presId="urn:microsoft.com/office/officeart/2005/8/layout/list1"/>
    <dgm:cxn modelId="{0D13D116-8B96-4FE4-901B-5F882ED56130}" type="presParOf" srcId="{83C0D5F3-B789-4DB5-8D5D-0958C6C62D3A}" destId="{3272369A-5468-42D0-A591-712C131DDBF6}" srcOrd="13" destOrd="0" presId="urn:microsoft.com/office/officeart/2005/8/layout/list1"/>
    <dgm:cxn modelId="{3C3782C8-8E0D-4977-9FF6-1785A7F4E9B9}" type="presParOf" srcId="{83C0D5F3-B789-4DB5-8D5D-0958C6C62D3A}" destId="{F5B70FC5-92BB-4730-BC92-73562B86A22B}" srcOrd="14" destOrd="0" presId="urn:microsoft.com/office/officeart/2005/8/layout/list1"/>
    <dgm:cxn modelId="{B7D205E8-CE00-42CE-9FE2-125D2FAB63D0}" type="presParOf" srcId="{83C0D5F3-B789-4DB5-8D5D-0958C6C62D3A}" destId="{CD3DE2C9-F878-4243-AE78-88E1BF67E187}" srcOrd="15" destOrd="0" presId="urn:microsoft.com/office/officeart/2005/8/layout/list1"/>
    <dgm:cxn modelId="{6328DD35-8D66-4532-B849-E6B8785BFB34}" type="presParOf" srcId="{83C0D5F3-B789-4DB5-8D5D-0958C6C62D3A}" destId="{70CC5C1F-EA9E-4213-B156-534775619045}" srcOrd="16" destOrd="0" presId="urn:microsoft.com/office/officeart/2005/8/layout/list1"/>
    <dgm:cxn modelId="{96C0E599-98EE-4877-97C9-DF57F8B4CE7D}" type="presParOf" srcId="{70CC5C1F-EA9E-4213-B156-534775619045}" destId="{39AA0449-EFDC-4F33-8724-C7A46543EDD0}" srcOrd="0" destOrd="0" presId="urn:microsoft.com/office/officeart/2005/8/layout/list1"/>
    <dgm:cxn modelId="{E73E4A95-8C77-4C29-B9DD-93B00D894B7C}" type="presParOf" srcId="{70CC5C1F-EA9E-4213-B156-534775619045}" destId="{0B539027-E25C-4703-A2E7-C02BCC08E98D}" srcOrd="1" destOrd="0" presId="urn:microsoft.com/office/officeart/2005/8/layout/list1"/>
    <dgm:cxn modelId="{E4F7F22E-E7A9-43CB-9F10-EE59792204B2}" type="presParOf" srcId="{83C0D5F3-B789-4DB5-8D5D-0958C6C62D3A}" destId="{53250385-5936-495B-9ED4-5877E34AD22B}" srcOrd="17" destOrd="0" presId="urn:microsoft.com/office/officeart/2005/8/layout/list1"/>
    <dgm:cxn modelId="{1F166036-C9DC-49AB-8121-A336BA400745}" type="presParOf" srcId="{83C0D5F3-B789-4DB5-8D5D-0958C6C62D3A}" destId="{2288CAFB-64FE-4AFB-8A83-031EA5FAA1B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10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D47EA74-409D-47B4-9C8D-4DAD1F130564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14340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8713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89475"/>
            <a:ext cx="5392737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63"/>
            <a:ext cx="29210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77363"/>
            <a:ext cx="29210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5D22FF-47B1-464B-A940-643778483D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4711DC-4F94-401A-8E9A-064F525A2843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1638611-1E3E-49DF-854E-43D18AABD6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899FC-07E3-495D-9013-9A49E90D8D47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D4B76-D8F5-445D-B4E1-64F1D0E841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19568-D311-4A5A-B194-BCD765DBFE01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8C933-EC53-4B5B-B34C-DFBF82CE2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12775" y="1600200"/>
            <a:ext cx="81534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B3858-C805-4239-8D9A-5A6710653A79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438AA-3DD5-4723-A8B2-57D5485391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68127-6F29-4A8E-9D26-C67E94A90833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53970-F9D6-493B-96C2-FCD1E5FBD4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E944E-0143-47F7-9867-2BC0184C818B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8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F82AA6B-186A-4D1D-8C49-D736A06BB3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0AB8110-59B1-4DF1-A00E-898600F8C9ED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6" name="Номер слайда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6EDAE94-28B5-46E5-B60E-A3074C4D91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CB25D9-32C0-4539-8256-0B1237F58FAF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8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2583CC0-D8DC-4D0E-AA44-38AF4E0BAA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33684-9DF5-480E-99D7-13AD7AFB98E7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C02CE-52F5-4760-9D18-3C32F9E55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BD60E-7DCE-400C-8481-79E248156025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CEA38E2-4157-481C-99A8-DB26E76F9D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29893-E5AA-4896-86F0-B8FBE531FBC7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7C28E-A38F-4D91-B09F-C7CF0C5E52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D83B74E-0504-4A1F-A85B-3995F5C4FBEC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10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DE6DAD8A-9530-430F-A31D-34723A6001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BA1E04-0374-471C-BF41-53A61C6A47C6}" type="datetimeFigureOut">
              <a:rPr lang="ru-RU"/>
              <a:pPr>
                <a:defRPr/>
              </a:pPr>
              <a:t>21.03.2017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010635-F65D-4618-9E00-A743D98105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6" r:id="rId3"/>
    <p:sldLayoutId id="2147483687" r:id="rId4"/>
    <p:sldLayoutId id="2147483688" r:id="rId5"/>
    <p:sldLayoutId id="2147483683" r:id="rId6"/>
    <p:sldLayoutId id="2147483689" r:id="rId7"/>
    <p:sldLayoutId id="2147483682" r:id="rId8"/>
    <p:sldLayoutId id="2147483690" r:id="rId9"/>
    <p:sldLayoutId id="2147483681" r:id="rId10"/>
    <p:sldLayoutId id="2147483691" r:id="rId11"/>
    <p:sldLayoutId id="214748368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7438" y="0"/>
            <a:ext cx="6477000" cy="18288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</a:t>
            </a:r>
            <a:br>
              <a:rPr lang="ru-RU" dirty="0" smtClean="0"/>
            </a:br>
            <a:r>
              <a:rPr lang="ru-RU" dirty="0" smtClean="0"/>
              <a:t>ТСЖ «</a:t>
            </a:r>
            <a:r>
              <a:rPr lang="ru-RU" dirty="0" err="1" smtClean="0"/>
              <a:t>Халтуринский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1536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6049963"/>
            <a:ext cx="6705600" cy="685800"/>
          </a:xfrm>
        </p:spPr>
        <p:txBody>
          <a:bodyPr/>
          <a:lstStyle/>
          <a:p>
            <a:pPr algn="r" eaLnBrk="1" hangingPunct="1"/>
            <a:r>
              <a:rPr lang="ru-RU" smtClean="0"/>
              <a:t>2016 год </a:t>
            </a:r>
          </a:p>
        </p:txBody>
      </p:sp>
      <p:pic>
        <p:nvPicPr>
          <p:cNvPr id="15363" name="Объект 5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36563" y="2000250"/>
            <a:ext cx="8707437" cy="3916363"/>
          </a:xfrm>
        </p:spPr>
      </p:pic>
      <p:pic>
        <p:nvPicPr>
          <p:cNvPr id="15364" name="Объект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2030413"/>
            <a:ext cx="7920037" cy="3563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 </a:t>
            </a:r>
            <a:endParaRPr lang="ru-RU" dirty="0"/>
          </a:p>
        </p:txBody>
      </p:sp>
      <p:graphicFrame>
        <p:nvGraphicFramePr>
          <p:cNvPr id="23619" name="Group 67"/>
          <p:cNvGraphicFramePr>
            <a:graphicFrameLocks noGrp="1"/>
          </p:cNvGraphicFramePr>
          <p:nvPr/>
        </p:nvGraphicFramePr>
        <p:xfrm>
          <a:off x="611188" y="1628775"/>
          <a:ext cx="7777162" cy="3757613"/>
        </p:xfrm>
        <a:graphic>
          <a:graphicData uri="http://schemas.openxmlformats.org/drawingml/2006/table">
            <a:tbl>
              <a:tblPr/>
              <a:tblGrid>
                <a:gridCol w="539750"/>
                <a:gridCol w="2744787"/>
                <a:gridCol w="1812925"/>
                <a:gridCol w="2679700"/>
              </a:tblGrid>
              <a:tr h="32861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по начислению и объему коммунальных услуг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4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коммунальной услуги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Общий объем потребления (руб.)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Общий объем потребления (нат.)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Водоотведение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254 658, 95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8583,75 м3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346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376 831,41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3 465, 26 м3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Отопление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1 929 056,18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1 163,3 гкал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282 418, 11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6 162 м3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Электроснабжение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606 981, 14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163 880 квт/ч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smtClean="0"/>
              <a:t>Отчет финансово-хозяйственной деятельности за 2016 год</a:t>
            </a:r>
          </a:p>
        </p:txBody>
      </p:sp>
      <p:graphicFrame>
        <p:nvGraphicFramePr>
          <p:cNvPr id="34870" name="Group 54"/>
          <p:cNvGraphicFramePr>
            <a:graphicFrameLocks noGrp="1"/>
          </p:cNvGraphicFramePr>
          <p:nvPr>
            <p:ph idx="1"/>
          </p:nvPr>
        </p:nvGraphicFramePr>
        <p:xfrm>
          <a:off x="612775" y="1600200"/>
          <a:ext cx="8153400" cy="4525963"/>
        </p:xfrm>
        <a:graphic>
          <a:graphicData uri="http://schemas.openxmlformats.org/drawingml/2006/table">
            <a:tbl>
              <a:tblPr/>
              <a:tblGrid>
                <a:gridCol w="565150"/>
                <a:gridCol w="1881188"/>
                <a:gridCol w="1512887"/>
                <a:gridCol w="1782763"/>
                <a:gridCol w="2411412"/>
              </a:tblGrid>
              <a:tr h="388938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по начислению и объему коммунальных услуг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2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коммунальной услуги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Начислено потребителям (руб.)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Оплачено потребителями (руб.)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 (руб.)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Водоотведение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237 819,19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248 764, 95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78 163, 08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261 427,74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248 758, 03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61 890, 19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Отопление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2 116 762,38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1 928 855,14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501 223, 64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250 129,75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268 531, 46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92 084,01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Электроснабжение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609 863,97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501 724, 87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70, 081,46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 </a:t>
            </a:r>
            <a:endParaRPr lang="ru-RU" dirty="0"/>
          </a:p>
        </p:txBody>
      </p:sp>
      <p:graphicFrame>
        <p:nvGraphicFramePr>
          <p:cNvPr id="24620" name="Group 44"/>
          <p:cNvGraphicFramePr>
            <a:graphicFrameLocks noGrp="1"/>
          </p:cNvGraphicFramePr>
          <p:nvPr/>
        </p:nvGraphicFramePr>
        <p:xfrm>
          <a:off x="1071563" y="1785938"/>
          <a:ext cx="7500937" cy="3921125"/>
        </p:xfrm>
        <a:graphic>
          <a:graphicData uri="http://schemas.openxmlformats.org/drawingml/2006/table">
            <a:tbl>
              <a:tblPr/>
              <a:tblGrid>
                <a:gridCol w="938212"/>
                <a:gridCol w="2813050"/>
                <a:gridCol w="1874838"/>
                <a:gridCol w="1874837"/>
              </a:tblGrid>
              <a:tr h="12700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по начислению и объему коммунальных услуг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8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№ п/п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коммунальной услуги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Оплачено поставщику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перед поставщиком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Водоотведение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295 893,47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79 931,33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239 776,00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31 139,96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Отопление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1 928 855,14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-154 319,83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ХВС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279 211,51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63 134,46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2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Электроснабжение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420 798,99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261 171,92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3543300"/>
          </a:xfrm>
        </p:spPr>
        <p:txBody>
          <a:bodyPr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В период с 01 июня 2015 по 31 декабря 2015 г. 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В адрес УК «Альтаир» поступило следующее количество заявок от жильцов МКД Халтурина 65а: 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dirty="0" smtClean="0"/>
              <a:t>Сантехнические – 65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dirty="0" smtClean="0"/>
              <a:t>Электротехнические – 23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dirty="0" smtClean="0"/>
              <a:t>Плотницкие работы – 24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dirty="0" smtClean="0"/>
              <a:t>Содержание дворовой территории – 0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dirty="0" smtClean="0"/>
              <a:t>Уборка лестничных клеток – 3</a:t>
            </a:r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AutoNum type="arabicParenR"/>
              <a:defRPr/>
            </a:pPr>
            <a:r>
              <a:rPr lang="ru-RU" dirty="0" smtClean="0"/>
              <a:t>Благоустройство территории – 0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службы АДС за 2016 год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деятельности службы АДС за 2016 год. </a:t>
            </a:r>
            <a:endParaRPr lang="ru-RU" dirty="0"/>
          </a:p>
        </p:txBody>
      </p:sp>
      <p:graphicFrame>
        <p:nvGraphicFramePr>
          <p:cNvPr id="16386" name="Диаграмма 3"/>
          <p:cNvGraphicFramePr>
            <a:graphicFrameLocks/>
          </p:cNvGraphicFramePr>
          <p:nvPr/>
        </p:nvGraphicFramePr>
        <p:xfrm>
          <a:off x="971550" y="2636838"/>
          <a:ext cx="7745413" cy="3451225"/>
        </p:xfrm>
        <a:graphic>
          <a:graphicData uri="http://schemas.openxmlformats.org/presentationml/2006/ole">
            <p:oleObj spid="_x0000_s16386" name="Диаграмма" r:id="rId3" imgW="7743998" imgH="3448009" progId="Excel.Chart.8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000" smtClean="0"/>
              <a:t>Сравнительный анализ по поступившим заявкам в период с июня по декабрь 2016 г. </a:t>
            </a:r>
          </a:p>
        </p:txBody>
      </p:sp>
      <p:graphicFrame>
        <p:nvGraphicFramePr>
          <p:cNvPr id="17410" name="Диаграмма 3"/>
          <p:cNvGraphicFramePr>
            <a:graphicFrameLocks/>
          </p:cNvGraphicFramePr>
          <p:nvPr/>
        </p:nvGraphicFramePr>
        <p:xfrm>
          <a:off x="449263" y="1592263"/>
          <a:ext cx="8602662" cy="4959350"/>
        </p:xfrm>
        <a:graphic>
          <a:graphicData uri="http://schemas.openxmlformats.org/presentationml/2006/ole">
            <p:oleObj spid="_x0000_s17410" r:id="rId3" imgW="8602202" imgH="4962574" progId="Excel.Chart.8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642938" y="571500"/>
            <a:ext cx="8153400" cy="990600"/>
          </a:xfrm>
        </p:spPr>
        <p:txBody>
          <a:bodyPr/>
          <a:lstStyle/>
          <a:p>
            <a:pPr algn="ctr" eaLnBrk="1" hangingPunct="1"/>
            <a:r>
              <a:rPr lang="ru-RU" sz="3000" smtClean="0"/>
              <a:t> Отчет деятельности по управлению, содержанию и текущему ремонту  </a:t>
            </a:r>
            <a:br>
              <a:rPr lang="ru-RU" sz="3000" smtClean="0"/>
            </a:br>
            <a:endParaRPr lang="ru-RU" sz="3000" smtClean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643050"/>
          <a:ext cx="857256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 Отчет деятельности по благоустройству и сан. отчистке </a:t>
            </a:r>
            <a:endParaRPr lang="ru-RU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643050"/>
          <a:ext cx="8643998" cy="467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 </a:t>
            </a:r>
            <a:endParaRPr lang="ru-RU" dirty="0"/>
          </a:p>
        </p:txBody>
      </p:sp>
      <p:graphicFrame>
        <p:nvGraphicFramePr>
          <p:cNvPr id="20507" name="Group 27"/>
          <p:cNvGraphicFramePr>
            <a:graphicFrameLocks noGrp="1"/>
          </p:cNvGraphicFramePr>
          <p:nvPr/>
        </p:nvGraphicFramePr>
        <p:xfrm>
          <a:off x="642938" y="1571625"/>
          <a:ext cx="7858125" cy="4859338"/>
        </p:xfrm>
        <a:graphic>
          <a:graphicData uri="http://schemas.openxmlformats.org/drawingml/2006/table">
            <a:tbl>
              <a:tblPr/>
              <a:tblGrid>
                <a:gridCol w="1335087"/>
                <a:gridCol w="3903663"/>
                <a:gridCol w="2619375"/>
              </a:tblGrid>
              <a:tr h="12779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1 438 242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01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За содержание дома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771 956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За текущий ремонт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666 285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37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895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За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38" y="1571625"/>
          <a:ext cx="7929562" cy="4957763"/>
        </p:xfrm>
        <a:graphic>
          <a:graphicData uri="http://schemas.openxmlformats.org/drawingml/2006/table">
            <a:tbl>
              <a:tblPr/>
              <a:tblGrid>
                <a:gridCol w="1346200"/>
                <a:gridCol w="3940175"/>
                <a:gridCol w="2643187"/>
              </a:tblGrid>
              <a:tr h="10096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1 294 079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1 294 079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706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>Отчет финансово-хозяйственной деятельности за 2016 год </a:t>
            </a:r>
            <a:endParaRPr lang="ru-RU" dirty="0"/>
          </a:p>
        </p:txBody>
      </p:sp>
      <p:graphicFrame>
        <p:nvGraphicFramePr>
          <p:cNvPr id="26673" name="Group 49"/>
          <p:cNvGraphicFramePr>
            <a:graphicFrameLocks noGrp="1"/>
          </p:cNvGraphicFramePr>
          <p:nvPr/>
        </p:nvGraphicFramePr>
        <p:xfrm>
          <a:off x="684213" y="1714500"/>
          <a:ext cx="8245475" cy="4283075"/>
        </p:xfrm>
        <a:graphic>
          <a:graphicData uri="http://schemas.openxmlformats.org/drawingml/2006/table">
            <a:tbl>
              <a:tblPr/>
              <a:tblGrid>
                <a:gridCol w="373062"/>
                <a:gridCol w="4808538"/>
                <a:gridCol w="3063875"/>
              </a:tblGrid>
              <a:tr h="7874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Годовая плановая стоимость работ услуг (руб).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Годовая фактическая стоимость работ услуг (руб.)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671 614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коп.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73 373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85 077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 коп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  <a:tr h="622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173 755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коп.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</a:tr>
              <a:tr h="858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Сумма произведенного перерасчета по качеству работ услуг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бычная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336</TotalTime>
  <Words>455</Words>
  <Application>Microsoft Office PowerPoint</Application>
  <PresentationFormat>Экран (4:3)</PresentationFormat>
  <Paragraphs>148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8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7" baseType="lpstr">
      <vt:lpstr>Arial</vt:lpstr>
      <vt:lpstr>Calibri</vt:lpstr>
      <vt:lpstr>Wingdings</vt:lpstr>
      <vt:lpstr>Wingdings 2</vt:lpstr>
      <vt:lpstr>Tw Cen MT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Обычная</vt:lpstr>
      <vt:lpstr>Диаграмма</vt:lpstr>
      <vt:lpstr>Диаграмма Microsoft Excel</vt:lpstr>
      <vt:lpstr>ОТЧЕТ ДЕЯТЕЛЬНОСТИ  ТСЖ «ХАЛТУРИНСКИЙ»</vt:lpstr>
      <vt:lpstr>Отчет деятельности службы АДС за 2016 год</vt:lpstr>
      <vt:lpstr>Отчет деятельности службы АДС за 2016 год. </vt:lpstr>
      <vt:lpstr>Сравнительный анализ по поступившим заявкам в период с июня по декабрь 2016 г. </vt:lpstr>
      <vt:lpstr> Отчет деятельности по управлению, содержанию и текущему ремонту   </vt:lpstr>
      <vt:lpstr> Отчет деятельности по благоустройству и сан. отчистке </vt:lpstr>
      <vt:lpstr>Отчет финансово-хозяйственной деятельности за 2016 год </vt:lpstr>
      <vt:lpstr>Отчет финансово-хозяйственной деятельности за 2016 год </vt:lpstr>
      <vt:lpstr>Отчет финансово-хозяйственной деятельности за 2016 год </vt:lpstr>
      <vt:lpstr>Отчет финансово-хозяйственной деятельности за 2016 год </vt:lpstr>
      <vt:lpstr>Отчет финансово-хозяйственной деятельности за 2016 год</vt:lpstr>
      <vt:lpstr>Отчет финансово-хозяйственной деятельности за 2016 год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«Халтуринский»</dc:title>
  <dc:creator>Админ</dc:creator>
  <cp:lastModifiedBy>1</cp:lastModifiedBy>
  <cp:revision>45</cp:revision>
  <dcterms:created xsi:type="dcterms:W3CDTF">2016-01-21T05:34:32Z</dcterms:created>
  <dcterms:modified xsi:type="dcterms:W3CDTF">2017-03-21T01:34:43Z</dcterms:modified>
</cp:coreProperties>
</file>