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9F961-26AD-4D71-889B-339C5468EFA4}" type="doc">
      <dgm:prSet loTypeId="urn:microsoft.com/office/officeart/2005/8/layout/list1" loCatId="list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DCC47300-5DB4-44AD-ADD5-4F58F0B287CE}">
      <dgm:prSet phldrT="[Текст]" custT="1"/>
      <dgm:spPr/>
      <dgm:t>
        <a:bodyPr/>
        <a:lstStyle/>
        <a:p>
          <a:r>
            <a:rPr lang="ru-RU" sz="1800" dirty="0" smtClean="0"/>
            <a:t>1) Отчет деятельности АДС</a:t>
          </a:r>
          <a:endParaRPr lang="ru-RU" sz="1800" dirty="0"/>
        </a:p>
      </dgm:t>
    </dgm:pt>
    <dgm:pt modelId="{50D6EAE0-2B75-498F-BE23-DFDC5086E435}" type="parTrans" cxnId="{0E0E064E-CEC8-48C5-A0E9-BD79E2789898}">
      <dgm:prSet/>
      <dgm:spPr/>
      <dgm:t>
        <a:bodyPr/>
        <a:lstStyle/>
        <a:p>
          <a:endParaRPr lang="ru-RU"/>
        </a:p>
      </dgm:t>
    </dgm:pt>
    <dgm:pt modelId="{8D428B10-9F35-4B5A-B3D0-C07489D3902F}" type="sibTrans" cxnId="{0E0E064E-CEC8-48C5-A0E9-BD79E2789898}">
      <dgm:prSet/>
      <dgm:spPr/>
      <dgm:t>
        <a:bodyPr/>
        <a:lstStyle/>
        <a:p>
          <a:endParaRPr lang="ru-RU"/>
        </a:p>
      </dgm:t>
    </dgm:pt>
    <dgm:pt modelId="{6A1AC7A5-7B5C-4B28-BF53-4F85F5ADD7B0}">
      <dgm:prSet phldrT="[Текст]" custT="1"/>
      <dgm:spPr/>
      <dgm:t>
        <a:bodyPr/>
        <a:lstStyle/>
        <a:p>
          <a:r>
            <a:rPr lang="ru-RU" sz="1800" dirty="0" smtClean="0"/>
            <a:t>2) Отчет деятельности по управлению, содержанию и текущему ремонту  </a:t>
          </a:r>
          <a:endParaRPr lang="ru-RU" sz="1800" dirty="0"/>
        </a:p>
      </dgm:t>
    </dgm:pt>
    <dgm:pt modelId="{592D21B8-1449-4AEA-85AF-50B8AB03F458}" type="parTrans" cxnId="{103EF654-3C7A-4714-9D13-D4C72ED0AED3}">
      <dgm:prSet/>
      <dgm:spPr/>
      <dgm:t>
        <a:bodyPr/>
        <a:lstStyle/>
        <a:p>
          <a:endParaRPr lang="ru-RU"/>
        </a:p>
      </dgm:t>
    </dgm:pt>
    <dgm:pt modelId="{CB270346-F1E3-4D25-8CEB-EACC16AC0DA9}" type="sibTrans" cxnId="{103EF654-3C7A-4714-9D13-D4C72ED0AED3}">
      <dgm:prSet/>
      <dgm:spPr/>
      <dgm:t>
        <a:bodyPr/>
        <a:lstStyle/>
        <a:p>
          <a:endParaRPr lang="ru-RU"/>
        </a:p>
      </dgm:t>
    </dgm:pt>
    <dgm:pt modelId="{20365188-0C29-4F17-BE27-E7E6CC164053}">
      <dgm:prSet phldrT="[Текст]" custT="1"/>
      <dgm:spPr/>
      <dgm:t>
        <a:bodyPr/>
        <a:lstStyle/>
        <a:p>
          <a:r>
            <a:rPr lang="ru-RU" sz="1800" dirty="0" smtClean="0"/>
            <a:t>3) Финансово-хозяйственная деятельность за 2016 год. </a:t>
          </a:r>
          <a:endParaRPr lang="ru-RU" sz="1800" dirty="0"/>
        </a:p>
      </dgm:t>
    </dgm:pt>
    <dgm:pt modelId="{BB3ECE6B-2CCC-45DB-80DB-C719DF7BDE41}" type="parTrans" cxnId="{926B06D2-40A2-48BB-83A8-71B639950513}">
      <dgm:prSet/>
      <dgm:spPr/>
      <dgm:t>
        <a:bodyPr/>
        <a:lstStyle/>
        <a:p>
          <a:endParaRPr lang="ru-RU"/>
        </a:p>
      </dgm:t>
    </dgm:pt>
    <dgm:pt modelId="{18D4FEEA-EA32-40F6-AF47-1DB4AB019918}" type="sibTrans" cxnId="{926B06D2-40A2-48BB-83A8-71B639950513}">
      <dgm:prSet/>
      <dgm:spPr/>
      <dgm:t>
        <a:bodyPr/>
        <a:lstStyle/>
        <a:p>
          <a:endParaRPr lang="ru-RU"/>
        </a:p>
      </dgm:t>
    </dgm:pt>
    <dgm:pt modelId="{B4DC2672-E532-49EC-A733-50E081076384}" type="pres">
      <dgm:prSet presAssocID="{0FC9F961-26AD-4D71-889B-339C5468EF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2EF88-861D-4966-8264-FD3896FA3B94}" type="pres">
      <dgm:prSet presAssocID="{DCC47300-5DB4-44AD-ADD5-4F58F0B287CE}" presName="parentLin" presStyleCnt="0"/>
      <dgm:spPr/>
    </dgm:pt>
    <dgm:pt modelId="{0EC9BEF7-3B31-4478-9FEA-0B0CD2D6EF75}" type="pres">
      <dgm:prSet presAssocID="{DCC47300-5DB4-44AD-ADD5-4F58F0B287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C16C54-6A92-4215-9DF9-5B09E229F388}" type="pres">
      <dgm:prSet presAssocID="{DCC47300-5DB4-44AD-ADD5-4F58F0B287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ABF5E-D9FD-49DA-81FC-7185745BFF59}" type="pres">
      <dgm:prSet presAssocID="{DCC47300-5DB4-44AD-ADD5-4F58F0B287CE}" presName="negativeSpace" presStyleCnt="0"/>
      <dgm:spPr/>
    </dgm:pt>
    <dgm:pt modelId="{407CFC0C-D95D-4B40-83CB-8E31B3566A89}" type="pres">
      <dgm:prSet presAssocID="{DCC47300-5DB4-44AD-ADD5-4F58F0B287CE}" presName="childText" presStyleLbl="conFgAcc1" presStyleIdx="0" presStyleCnt="3">
        <dgm:presLayoutVars>
          <dgm:bulletEnabled val="1"/>
        </dgm:presLayoutVars>
      </dgm:prSet>
      <dgm:spPr/>
    </dgm:pt>
    <dgm:pt modelId="{01064AAB-69F4-4257-B816-7D983185B499}" type="pres">
      <dgm:prSet presAssocID="{8D428B10-9F35-4B5A-B3D0-C07489D3902F}" presName="spaceBetweenRectangles" presStyleCnt="0"/>
      <dgm:spPr/>
    </dgm:pt>
    <dgm:pt modelId="{5361BF82-8021-4328-907C-CAFC5FD70F07}" type="pres">
      <dgm:prSet presAssocID="{6A1AC7A5-7B5C-4B28-BF53-4F85F5ADD7B0}" presName="parentLin" presStyleCnt="0"/>
      <dgm:spPr/>
    </dgm:pt>
    <dgm:pt modelId="{C37FD9BF-8620-42FB-B040-CFF1429D690A}" type="pres">
      <dgm:prSet presAssocID="{6A1AC7A5-7B5C-4B28-BF53-4F85F5ADD7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1579D5-15CF-4DC3-B761-EB3DB393DB1E}" type="pres">
      <dgm:prSet presAssocID="{6A1AC7A5-7B5C-4B28-BF53-4F85F5ADD7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8C738-B6A6-485B-80D5-94E66858AE47}" type="pres">
      <dgm:prSet presAssocID="{6A1AC7A5-7B5C-4B28-BF53-4F85F5ADD7B0}" presName="negativeSpace" presStyleCnt="0"/>
      <dgm:spPr/>
    </dgm:pt>
    <dgm:pt modelId="{C4CF8407-92A3-4BEE-BF77-1F2A3DE1E1E7}" type="pres">
      <dgm:prSet presAssocID="{6A1AC7A5-7B5C-4B28-BF53-4F85F5ADD7B0}" presName="childText" presStyleLbl="conFgAcc1" presStyleIdx="1" presStyleCnt="3">
        <dgm:presLayoutVars>
          <dgm:bulletEnabled val="1"/>
        </dgm:presLayoutVars>
      </dgm:prSet>
      <dgm:spPr/>
    </dgm:pt>
    <dgm:pt modelId="{5838D47F-BB2D-44A1-BA6F-1EE22A16789E}" type="pres">
      <dgm:prSet presAssocID="{CB270346-F1E3-4D25-8CEB-EACC16AC0DA9}" presName="spaceBetweenRectangles" presStyleCnt="0"/>
      <dgm:spPr/>
    </dgm:pt>
    <dgm:pt modelId="{C051414C-15A7-4ECE-8924-3C1ECFE3EB88}" type="pres">
      <dgm:prSet presAssocID="{20365188-0C29-4F17-BE27-E7E6CC164053}" presName="parentLin" presStyleCnt="0"/>
      <dgm:spPr/>
    </dgm:pt>
    <dgm:pt modelId="{F05EC822-94BD-4C0B-8F4A-A65765A1842A}" type="pres">
      <dgm:prSet presAssocID="{20365188-0C29-4F17-BE27-E7E6CC1640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78431F-3CEE-4517-913A-900B4220AA60}" type="pres">
      <dgm:prSet presAssocID="{20365188-0C29-4F17-BE27-E7E6CC1640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C7743-FD91-40D9-9483-811893F6388E}" type="pres">
      <dgm:prSet presAssocID="{20365188-0C29-4F17-BE27-E7E6CC164053}" presName="negativeSpace" presStyleCnt="0"/>
      <dgm:spPr/>
    </dgm:pt>
    <dgm:pt modelId="{C0BDE91E-9E03-419A-88B6-3E06ABCD9986}" type="pres">
      <dgm:prSet presAssocID="{20365188-0C29-4F17-BE27-E7E6CC1640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61CC5A-0427-45CB-810A-FE398511CC0A}" type="presOf" srcId="{6A1AC7A5-7B5C-4B28-BF53-4F85F5ADD7B0}" destId="{8C1579D5-15CF-4DC3-B761-EB3DB393DB1E}" srcOrd="1" destOrd="0" presId="urn:microsoft.com/office/officeart/2005/8/layout/list1"/>
    <dgm:cxn modelId="{777A8700-F01D-4057-A924-DC714C6CF909}" type="presOf" srcId="{DCC47300-5DB4-44AD-ADD5-4F58F0B287CE}" destId="{0EC9BEF7-3B31-4478-9FEA-0B0CD2D6EF75}" srcOrd="0" destOrd="0" presId="urn:microsoft.com/office/officeart/2005/8/layout/list1"/>
    <dgm:cxn modelId="{0E0E064E-CEC8-48C5-A0E9-BD79E2789898}" srcId="{0FC9F961-26AD-4D71-889B-339C5468EFA4}" destId="{DCC47300-5DB4-44AD-ADD5-4F58F0B287CE}" srcOrd="0" destOrd="0" parTransId="{50D6EAE0-2B75-498F-BE23-DFDC5086E435}" sibTransId="{8D428B10-9F35-4B5A-B3D0-C07489D3902F}"/>
    <dgm:cxn modelId="{926B06D2-40A2-48BB-83A8-71B639950513}" srcId="{0FC9F961-26AD-4D71-889B-339C5468EFA4}" destId="{20365188-0C29-4F17-BE27-E7E6CC164053}" srcOrd="2" destOrd="0" parTransId="{BB3ECE6B-2CCC-45DB-80DB-C719DF7BDE41}" sibTransId="{18D4FEEA-EA32-40F6-AF47-1DB4AB019918}"/>
    <dgm:cxn modelId="{A9CA3207-9BC4-4E0D-BA33-89AEDEC6F75D}" type="presOf" srcId="{6A1AC7A5-7B5C-4B28-BF53-4F85F5ADD7B0}" destId="{C37FD9BF-8620-42FB-B040-CFF1429D690A}" srcOrd="0" destOrd="0" presId="urn:microsoft.com/office/officeart/2005/8/layout/list1"/>
    <dgm:cxn modelId="{FD211EB1-1B8A-4AF0-B30F-B45884969DC2}" type="presOf" srcId="{0FC9F961-26AD-4D71-889B-339C5468EFA4}" destId="{B4DC2672-E532-49EC-A733-50E081076384}" srcOrd="0" destOrd="0" presId="urn:microsoft.com/office/officeart/2005/8/layout/list1"/>
    <dgm:cxn modelId="{68E5F48B-386D-4CC9-A31B-0EAFDE04C262}" type="presOf" srcId="{20365188-0C29-4F17-BE27-E7E6CC164053}" destId="{0078431F-3CEE-4517-913A-900B4220AA60}" srcOrd="1" destOrd="0" presId="urn:microsoft.com/office/officeart/2005/8/layout/list1"/>
    <dgm:cxn modelId="{90BC0E32-E9D9-4AD9-B6BF-CA9BA28B69F2}" type="presOf" srcId="{DCC47300-5DB4-44AD-ADD5-4F58F0B287CE}" destId="{80C16C54-6A92-4215-9DF9-5B09E229F388}" srcOrd="1" destOrd="0" presId="urn:microsoft.com/office/officeart/2005/8/layout/list1"/>
    <dgm:cxn modelId="{103EF654-3C7A-4714-9D13-D4C72ED0AED3}" srcId="{0FC9F961-26AD-4D71-889B-339C5468EFA4}" destId="{6A1AC7A5-7B5C-4B28-BF53-4F85F5ADD7B0}" srcOrd="1" destOrd="0" parTransId="{592D21B8-1449-4AEA-85AF-50B8AB03F458}" sibTransId="{CB270346-F1E3-4D25-8CEB-EACC16AC0DA9}"/>
    <dgm:cxn modelId="{24BC7415-6702-4E14-8000-B88334313063}" type="presOf" srcId="{20365188-0C29-4F17-BE27-E7E6CC164053}" destId="{F05EC822-94BD-4C0B-8F4A-A65765A1842A}" srcOrd="0" destOrd="0" presId="urn:microsoft.com/office/officeart/2005/8/layout/list1"/>
    <dgm:cxn modelId="{441D6FE9-49F6-44B1-B908-81CF56E03CA8}" type="presParOf" srcId="{B4DC2672-E532-49EC-A733-50E081076384}" destId="{5972EF88-861D-4966-8264-FD3896FA3B94}" srcOrd="0" destOrd="0" presId="urn:microsoft.com/office/officeart/2005/8/layout/list1"/>
    <dgm:cxn modelId="{37D453A8-72F5-421F-AE43-CD9A6162920D}" type="presParOf" srcId="{5972EF88-861D-4966-8264-FD3896FA3B94}" destId="{0EC9BEF7-3B31-4478-9FEA-0B0CD2D6EF75}" srcOrd="0" destOrd="0" presId="urn:microsoft.com/office/officeart/2005/8/layout/list1"/>
    <dgm:cxn modelId="{257FEF1A-894A-480B-B4A6-E96C4053BDE0}" type="presParOf" srcId="{5972EF88-861D-4966-8264-FD3896FA3B94}" destId="{80C16C54-6A92-4215-9DF9-5B09E229F388}" srcOrd="1" destOrd="0" presId="urn:microsoft.com/office/officeart/2005/8/layout/list1"/>
    <dgm:cxn modelId="{380CC015-6408-4760-A2C9-D9A10B476ABD}" type="presParOf" srcId="{B4DC2672-E532-49EC-A733-50E081076384}" destId="{EB1ABF5E-D9FD-49DA-81FC-7185745BFF59}" srcOrd="1" destOrd="0" presId="urn:microsoft.com/office/officeart/2005/8/layout/list1"/>
    <dgm:cxn modelId="{CF497AA7-B6B4-4E12-AA43-000C646E1AA6}" type="presParOf" srcId="{B4DC2672-E532-49EC-A733-50E081076384}" destId="{407CFC0C-D95D-4B40-83CB-8E31B3566A89}" srcOrd="2" destOrd="0" presId="urn:microsoft.com/office/officeart/2005/8/layout/list1"/>
    <dgm:cxn modelId="{8A9F2EB6-1908-49D5-A5B1-CFBAF48F9004}" type="presParOf" srcId="{B4DC2672-E532-49EC-A733-50E081076384}" destId="{01064AAB-69F4-4257-B816-7D983185B499}" srcOrd="3" destOrd="0" presId="urn:microsoft.com/office/officeart/2005/8/layout/list1"/>
    <dgm:cxn modelId="{506A455C-0027-421D-95EE-4543FFFC71A8}" type="presParOf" srcId="{B4DC2672-E532-49EC-A733-50E081076384}" destId="{5361BF82-8021-4328-907C-CAFC5FD70F07}" srcOrd="4" destOrd="0" presId="urn:microsoft.com/office/officeart/2005/8/layout/list1"/>
    <dgm:cxn modelId="{F1523544-6146-4120-B196-69173A5F8D77}" type="presParOf" srcId="{5361BF82-8021-4328-907C-CAFC5FD70F07}" destId="{C37FD9BF-8620-42FB-B040-CFF1429D690A}" srcOrd="0" destOrd="0" presId="urn:microsoft.com/office/officeart/2005/8/layout/list1"/>
    <dgm:cxn modelId="{38EFA33D-C6EF-463A-B45A-095C1D9B60A5}" type="presParOf" srcId="{5361BF82-8021-4328-907C-CAFC5FD70F07}" destId="{8C1579D5-15CF-4DC3-B761-EB3DB393DB1E}" srcOrd="1" destOrd="0" presId="urn:microsoft.com/office/officeart/2005/8/layout/list1"/>
    <dgm:cxn modelId="{C2066E50-FC9B-43AE-8140-66AB41189112}" type="presParOf" srcId="{B4DC2672-E532-49EC-A733-50E081076384}" destId="{02E8C738-B6A6-485B-80D5-94E66858AE47}" srcOrd="5" destOrd="0" presId="urn:microsoft.com/office/officeart/2005/8/layout/list1"/>
    <dgm:cxn modelId="{57ABB04A-21EA-4277-93D1-F643796023AD}" type="presParOf" srcId="{B4DC2672-E532-49EC-A733-50E081076384}" destId="{C4CF8407-92A3-4BEE-BF77-1F2A3DE1E1E7}" srcOrd="6" destOrd="0" presId="urn:microsoft.com/office/officeart/2005/8/layout/list1"/>
    <dgm:cxn modelId="{1298A5AF-12B0-4218-975C-FC90DDF91820}" type="presParOf" srcId="{B4DC2672-E532-49EC-A733-50E081076384}" destId="{5838D47F-BB2D-44A1-BA6F-1EE22A16789E}" srcOrd="7" destOrd="0" presId="urn:microsoft.com/office/officeart/2005/8/layout/list1"/>
    <dgm:cxn modelId="{96515FBD-319E-4D77-A2A6-78ACF594089A}" type="presParOf" srcId="{B4DC2672-E532-49EC-A733-50E081076384}" destId="{C051414C-15A7-4ECE-8924-3C1ECFE3EB88}" srcOrd="8" destOrd="0" presId="urn:microsoft.com/office/officeart/2005/8/layout/list1"/>
    <dgm:cxn modelId="{3954C11D-D44B-4EC8-B982-24183AEE2BDA}" type="presParOf" srcId="{C051414C-15A7-4ECE-8924-3C1ECFE3EB88}" destId="{F05EC822-94BD-4C0B-8F4A-A65765A1842A}" srcOrd="0" destOrd="0" presId="urn:microsoft.com/office/officeart/2005/8/layout/list1"/>
    <dgm:cxn modelId="{0B131F20-1AAD-4935-BB44-24AB2781CB0C}" type="presParOf" srcId="{C051414C-15A7-4ECE-8924-3C1ECFE3EB88}" destId="{0078431F-3CEE-4517-913A-900B4220AA60}" srcOrd="1" destOrd="0" presId="urn:microsoft.com/office/officeart/2005/8/layout/list1"/>
    <dgm:cxn modelId="{736328FC-F934-4C55-BF38-ED2C394A5575}" type="presParOf" srcId="{B4DC2672-E532-49EC-A733-50E081076384}" destId="{2E3C7743-FD91-40D9-9483-811893F6388E}" srcOrd="9" destOrd="0" presId="urn:microsoft.com/office/officeart/2005/8/layout/list1"/>
    <dgm:cxn modelId="{5EC8CFD6-55E5-4F57-8B97-B30803729E21}" type="presParOf" srcId="{B4DC2672-E532-49EC-A733-50E081076384}" destId="{C0BDE91E-9E03-419A-88B6-3E06ABCD99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48D5A11-76EB-4822-93D7-ED0F15FEC89D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02B66-F202-48B3-9811-60E85A761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9CB978-C15E-4A0D-8C6F-92D80BECB460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525BEC-49FD-430D-AF15-9724DCEEF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AF3B-D454-445C-8E46-7771A43369B3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1C6C-6FAA-4EB9-8B95-CF6932D0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5EB9-946F-4A42-A148-795E963A536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5D06-6EC7-4ED8-A0E7-80F397AFA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3FA0-A2A4-4684-BD45-4ECE46E6871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8510-8483-4181-B6EB-7BB3E5107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A933-8918-419C-AE6E-334F6AA4347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6EBB-6BFF-4700-807B-E6D241A5C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E319-5979-4EDF-AF30-02BB047680A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011EE8-7A30-4EA2-BCF2-DE65A91EE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75DDBA-ABC9-4F79-83E9-14DD47ACAAD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AC4FE7-F53B-4994-87AF-368B89F10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871707-BF14-4184-B25E-57B6941C66C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E126B6-00D7-4E9C-87F8-BCBF7F5D4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28C7-CA5F-4121-840C-2DAD309F0E21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E369-E88C-4EAE-8221-448237090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7E62-A899-44F6-9182-4349F0D316B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7FAAFB-4A01-4CC9-955C-2C6D705CC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7A4-EBC4-4062-8C6E-A6714DC016D1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C26-C45F-4A32-AA16-749FC8AA1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168200-79EB-46C9-B015-BAF0F19B78E3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161863E-F63B-4DB6-A799-527FCDDA8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3D22D-409B-46FF-989D-09EC79E9118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94F692-82C0-4C31-802A-2E6078FE9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6" r:id="rId5"/>
    <p:sldLayoutId id="2147483671" r:id="rId6"/>
    <p:sldLayoutId id="2147483677" r:id="rId7"/>
    <p:sldLayoutId id="2147483670" r:id="rId8"/>
    <p:sldLayoutId id="2147483678" r:id="rId9"/>
    <p:sldLayoutId id="2147483669" r:id="rId10"/>
    <p:sldLayoutId id="2147483679" r:id="rId11"/>
    <p:sldLayoutId id="21474836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ru-RU" smtClean="0"/>
              <a:t>2016 год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1625" y="0"/>
            <a:ext cx="6477000" cy="1828800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деятельности </a:t>
            </a:r>
            <a:br>
              <a:rPr lang="ru-RU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ТСЖ «ЛОМОНОСОВА 2004»</a:t>
            </a:r>
          </a:p>
        </p:txBody>
      </p:sp>
      <p:pic>
        <p:nvPicPr>
          <p:cNvPr id="15363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30413"/>
            <a:ext cx="792003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6662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205788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7691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8564563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8707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84931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9739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8421688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3076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6010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</a:rPr>
              <a:t>Отчет финансово-хозяйственной деятельности за 2016 год</a:t>
            </a:r>
          </a:p>
        </p:txBody>
      </p:sp>
      <p:pic>
        <p:nvPicPr>
          <p:cNvPr id="31779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564562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3279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852805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557338"/>
            <a:ext cx="878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3486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8064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Оглавление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786058"/>
          <a:ext cx="8001056" cy="37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27722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4931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205787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76388"/>
            <a:ext cx="8424862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205788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167687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деятельности службы АДС за 2016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563688"/>
            <a:ext cx="8358188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период с 01 января 2016 по 31 декабря 2016 г.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адрес УК «Альтаир» поступило следующее количество заявок от жильцов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МКД Ломоносова 31/2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Сантехнические – 24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1.1. внутриквартирные– 19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1.2. внутриквартирные платные – 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общедомовые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5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2) Электротехнические – 3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3) Плотнические работы –9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4) Содержание дворовой территории –0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5) Уборка лестничных клеток – 1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6) Благоустройство территории –0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деятельности службы АДС за 2016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563688"/>
            <a:ext cx="8358188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период с 01 января 2016 по 31 декабря 2016 г.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адрес УК «Альтаир» поступило следующее количество заявок от жильцов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МКД Ломоносова 31/3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Сантехнические – 38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1.1. внутриквартирные– 29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1.2. внутриквартирные платные – 2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общедомовые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7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2) Электротехнические – 19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3) Плотнические работы – 7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4) Содержание дворовой территории – 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5) Уборка лестничных клеток – 1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6) Благоустройство территории –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деятельности службы </a:t>
            </a:r>
            <a:br>
              <a:rPr lang="ru-RU" dirty="0" smtClean="0"/>
            </a:br>
            <a:r>
              <a:rPr lang="ru-RU" dirty="0" smtClean="0"/>
              <a:t>АДС за 2016 год</a:t>
            </a:r>
            <a:endParaRPr lang="ru-RU" dirty="0"/>
          </a:p>
        </p:txBody>
      </p:sp>
      <p:graphicFrame>
        <p:nvGraphicFramePr>
          <p:cNvPr id="17410" name="Диаграмма 3"/>
          <p:cNvGraphicFramePr>
            <a:graphicFrameLocks/>
          </p:cNvGraphicFramePr>
          <p:nvPr/>
        </p:nvGraphicFramePr>
        <p:xfrm>
          <a:off x="163513" y="1449388"/>
          <a:ext cx="3959225" cy="4459287"/>
        </p:xfrm>
        <a:graphic>
          <a:graphicData uri="http://schemas.openxmlformats.org/presentationml/2006/ole">
            <p:oleObj spid="_x0000_s17410" r:id="rId3" imgW="3956647" imgH="4456562" progId="Excel.Chart.8">
              <p:embed/>
            </p:oleObj>
          </a:graphicData>
        </a:graphic>
      </p:graphicFrame>
      <p:graphicFrame>
        <p:nvGraphicFramePr>
          <p:cNvPr id="17411" name="Диаграмма 4"/>
          <p:cNvGraphicFramePr>
            <a:graphicFrameLocks/>
          </p:cNvGraphicFramePr>
          <p:nvPr/>
        </p:nvGraphicFramePr>
        <p:xfrm>
          <a:off x="4949825" y="1449388"/>
          <a:ext cx="4030663" cy="4530725"/>
        </p:xfrm>
        <a:graphic>
          <a:graphicData uri="http://schemas.openxmlformats.org/presentationml/2006/ole">
            <p:oleObj spid="_x0000_s17411" r:id="rId4" imgW="4029805" imgH="452972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Сравнительный анализ по заявкам в период 01.01-31.12.2016г. Ломоносова 31/2, 3</a:t>
            </a:r>
          </a:p>
        </p:txBody>
      </p:sp>
      <p:graphicFrame>
        <p:nvGraphicFramePr>
          <p:cNvPr id="18434" name="Содержимое 3"/>
          <p:cNvGraphicFramePr>
            <a:graphicFrameLocks/>
          </p:cNvGraphicFramePr>
          <p:nvPr/>
        </p:nvGraphicFramePr>
        <p:xfrm>
          <a:off x="-50800" y="1592263"/>
          <a:ext cx="8959850" cy="5102225"/>
        </p:xfrm>
        <a:graphic>
          <a:graphicData uri="http://schemas.openxmlformats.org/presentationml/2006/ole">
            <p:oleObj spid="_x0000_s18434" r:id="rId3" imgW="8955800" imgH="510279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smtClean="0"/>
              <a:t>Сравнительный анализ по поступившим заявкам 2013- 2014 - 2015 гг. Ломоносова 31/2,3</a:t>
            </a:r>
          </a:p>
        </p:txBody>
      </p:sp>
      <p:graphicFrame>
        <p:nvGraphicFramePr>
          <p:cNvPr id="19458" name="Диаграмма 2"/>
          <p:cNvGraphicFramePr>
            <a:graphicFrameLocks/>
          </p:cNvGraphicFramePr>
          <p:nvPr/>
        </p:nvGraphicFramePr>
        <p:xfrm>
          <a:off x="377825" y="1663700"/>
          <a:ext cx="8388350" cy="4816475"/>
        </p:xfrm>
        <a:graphic>
          <a:graphicData uri="http://schemas.openxmlformats.org/presentationml/2006/ole">
            <p:oleObj spid="_x0000_s19458" r:id="rId3" imgW="8388823" imgH="48162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42486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5635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564562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</TotalTime>
  <Words>272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Calibri</vt:lpstr>
      <vt:lpstr>Wingdings</vt:lpstr>
      <vt:lpstr>Wingdings 2</vt:lpstr>
      <vt:lpstr>Tw Cen MT</vt:lpstr>
      <vt:lpstr>Times New Roman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Диаграмма Microsoft Excel</vt:lpstr>
      <vt:lpstr>Слайд 1</vt:lpstr>
      <vt:lpstr>Оглавление </vt:lpstr>
      <vt:lpstr>Отчет деятельности службы АДС за 2016 год</vt:lpstr>
      <vt:lpstr>Отчет деятельности службы АДС за 2016 год</vt:lpstr>
      <vt:lpstr>Отчет деятельности службы  АДС за 2016 год</vt:lpstr>
      <vt:lpstr>Сравнительный анализ по заявкам в период 01.01-31.12.2016г. Ломоносова 31/2, 3</vt:lpstr>
      <vt:lpstr>Сравнительный анализ по поступившим заявкам 2013- 2014 - 2015 гг. Ломоносова 31/2,3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</cp:lastModifiedBy>
  <cp:revision>23</cp:revision>
  <dcterms:created xsi:type="dcterms:W3CDTF">2016-03-09T07:03:48Z</dcterms:created>
  <dcterms:modified xsi:type="dcterms:W3CDTF">2017-03-23T06:29:15Z</dcterms:modified>
</cp:coreProperties>
</file>