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Соотношение по поступившим заявкам 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-9.3515622360272582E-2"/>
                  <c:y val="2.7524966704395019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0.41078827181588912"/>
                  <c:y val="-5.4955872027199093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7.8900411591950933E-3"/>
                  <c:y val="-1.7089394093798515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39805018464835418"/>
                  <c:y val="0.1146528461357274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мест общего пользования </c:v>
                </c:pt>
                <c:pt idx="5">
                  <c:v>Благоустройство территории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84</c:v>
                </c:pt>
                <c:pt idx="1">
                  <c:v>15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Количество заявок </a:t>
            </a:r>
            <a:endParaRPr lang="ru-RU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Сантехн.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июль 2015</c:v>
                </c:pt>
                <c:pt idx="1">
                  <c:v>авг. 2015</c:v>
                </c:pt>
                <c:pt idx="2">
                  <c:v>сент. 2015</c:v>
                </c:pt>
                <c:pt idx="3">
                  <c:v>окт. 2015</c:v>
                </c:pt>
                <c:pt idx="4">
                  <c:v>нояб. 2015</c:v>
                </c:pt>
                <c:pt idx="5">
                  <c:v>дек.  2015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</c:v>
                </c:pt>
                <c:pt idx="1">
                  <c:v>6</c:v>
                </c:pt>
                <c:pt idx="2">
                  <c:v>29</c:v>
                </c:pt>
                <c:pt idx="3">
                  <c:v>7</c:v>
                </c:pt>
                <c:pt idx="4">
                  <c:v>18</c:v>
                </c:pt>
                <c:pt idx="5">
                  <c:v>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Электротехн.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июль 2015</c:v>
                </c:pt>
                <c:pt idx="1">
                  <c:v>авг. 2015</c:v>
                </c:pt>
                <c:pt idx="2">
                  <c:v>сент. 2015</c:v>
                </c:pt>
                <c:pt idx="3">
                  <c:v>окт. 2015</c:v>
                </c:pt>
                <c:pt idx="4">
                  <c:v>нояб. 2015</c:v>
                </c:pt>
                <c:pt idx="5">
                  <c:v>дек.  2015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</c:v>
                </c:pt>
                <c:pt idx="1">
                  <c:v>0</c:v>
                </c:pt>
                <c:pt idx="2">
                  <c:v>4</c:v>
                </c:pt>
                <c:pt idx="3">
                  <c:v>1</c:v>
                </c:pt>
                <c:pt idx="4">
                  <c:v>9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Плотницкие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июль 2015</c:v>
                </c:pt>
                <c:pt idx="1">
                  <c:v>авг. 2015</c:v>
                </c:pt>
                <c:pt idx="2">
                  <c:v>сент. 2015</c:v>
                </c:pt>
                <c:pt idx="3">
                  <c:v>окт. 2015</c:v>
                </c:pt>
                <c:pt idx="4">
                  <c:v>нояб. 2015</c:v>
                </c:pt>
                <c:pt idx="5">
                  <c:v>дек.  2015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Содержание двора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июль 2015</c:v>
                </c:pt>
                <c:pt idx="1">
                  <c:v>авг. 2015</c:v>
                </c:pt>
                <c:pt idx="2">
                  <c:v>сент. 2015</c:v>
                </c:pt>
                <c:pt idx="3">
                  <c:v>окт. 2015</c:v>
                </c:pt>
                <c:pt idx="4">
                  <c:v>нояб. 2015</c:v>
                </c:pt>
                <c:pt idx="5">
                  <c:v>дек.  2015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Уборка МОП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июль 2015</c:v>
                </c:pt>
                <c:pt idx="1">
                  <c:v>авг. 2015</c:v>
                </c:pt>
                <c:pt idx="2">
                  <c:v>сент. 2015</c:v>
                </c:pt>
                <c:pt idx="3">
                  <c:v>окт. 2015</c:v>
                </c:pt>
                <c:pt idx="4">
                  <c:v>нояб. 2015</c:v>
                </c:pt>
                <c:pt idx="5">
                  <c:v>дек.  2015</c:v>
                </c:pt>
              </c:strCache>
            </c:strRef>
          </c:cat>
          <c:val>
            <c:numRef>
              <c:f>Лист1!$F$2:$F$7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Благоустр. Терр.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июль 2015</c:v>
                </c:pt>
                <c:pt idx="1">
                  <c:v>авг. 2015</c:v>
                </c:pt>
                <c:pt idx="2">
                  <c:v>сент. 2015</c:v>
                </c:pt>
                <c:pt idx="3">
                  <c:v>окт. 2015</c:v>
                </c:pt>
                <c:pt idx="4">
                  <c:v>нояб. 2015</c:v>
                </c:pt>
                <c:pt idx="5">
                  <c:v>дек.  2015</c:v>
                </c:pt>
              </c:strCache>
            </c:strRef>
          </c:cat>
          <c:val>
            <c:numRef>
              <c:f>Лист1!$G$2:$G$7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axId val="91801856"/>
        <c:axId val="91807744"/>
      </c:barChart>
      <c:catAx>
        <c:axId val="91801856"/>
        <c:scaling>
          <c:orientation val="minMax"/>
        </c:scaling>
        <c:axPos val="b"/>
        <c:majorTickMark val="none"/>
        <c:tickLblPos val="nextTo"/>
        <c:crossAx val="91807744"/>
        <c:crosses val="autoZero"/>
        <c:auto val="1"/>
        <c:lblAlgn val="ctr"/>
        <c:lblOffset val="100"/>
      </c:catAx>
      <c:valAx>
        <c:axId val="91807744"/>
        <c:scaling>
          <c:orientation val="minMax"/>
        </c:scaling>
        <c:delete val="1"/>
        <c:axPos val="l"/>
        <c:majorGridlines/>
        <c:numFmt formatCode="General" sourceLinked="1"/>
        <c:majorTickMark val="none"/>
        <c:tickLblPos val="nextTo"/>
        <c:crossAx val="91801856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ln>
          <a:solidFill>
            <a:schemeClr val="accent1"/>
          </a:solidFill>
        </a:ln>
      </c:spPr>
    </c:plotArea>
    <c:plotVisOnly val="1"/>
  </c:chart>
  <c:txPr>
    <a:bodyPr/>
    <a:lstStyle/>
    <a:p>
      <a:pPr>
        <a:defRPr sz="1800" baseline="0">
          <a:solidFill>
            <a:srgbClr val="0070C0"/>
          </a:solidFill>
        </a:defRPr>
      </a:pPr>
      <a:endParaRPr lang="ru-RU"/>
    </a:p>
  </c:txPr>
  <c:externalData r:id="rId1"/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 custT="1"/>
      <dgm:spPr/>
      <dgm:t>
        <a:bodyPr/>
        <a:lstStyle/>
        <a:p>
          <a:r>
            <a:rPr lang="ru-RU" sz="1800" dirty="0" smtClean="0"/>
            <a:t>1) Отчет деятельности АДС</a:t>
          </a:r>
          <a:endParaRPr lang="ru-RU" sz="1800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 custT="1"/>
      <dgm:spPr/>
      <dgm:t>
        <a:bodyPr/>
        <a:lstStyle/>
        <a:p>
          <a:r>
            <a:rPr lang="ru-RU" sz="1800" dirty="0" smtClean="0"/>
            <a:t>2) Отчет деятельности по управлению, содержанию и текущему ремонту  </a:t>
          </a:r>
          <a:endParaRPr lang="ru-RU" sz="1800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 custT="1"/>
      <dgm:spPr/>
      <dgm:t>
        <a:bodyPr/>
        <a:lstStyle/>
        <a:p>
          <a:r>
            <a:rPr lang="ru-RU" sz="1800" dirty="0" smtClean="0"/>
            <a:t>3) Финансово-хозяйственная деятельность за 2015 год. </a:t>
          </a:r>
          <a:endParaRPr lang="ru-RU" sz="1800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B8A521D-81CD-482C-8372-B588EB2CDF09}" type="presOf" srcId="{DCC47300-5DB4-44AD-ADD5-4F58F0B287CE}" destId="{80C16C54-6A92-4215-9DF9-5B09E229F388}" srcOrd="1" destOrd="0" presId="urn:microsoft.com/office/officeart/2005/8/layout/list1"/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BF6C05D1-62E5-45E1-A763-18C25D3EBF72}" type="presOf" srcId="{20365188-0C29-4F17-BE27-E7E6CC164053}" destId="{F05EC822-94BD-4C0B-8F4A-A65765A1842A}" srcOrd="0" destOrd="0" presId="urn:microsoft.com/office/officeart/2005/8/layout/list1"/>
    <dgm:cxn modelId="{BBF7FE01-52DC-49D5-A95B-5A44EF7EF36F}" type="presOf" srcId="{20365188-0C29-4F17-BE27-E7E6CC164053}" destId="{0078431F-3CEE-4517-913A-900B4220AA60}" srcOrd="1" destOrd="0" presId="urn:microsoft.com/office/officeart/2005/8/layout/list1"/>
    <dgm:cxn modelId="{C96C0B9C-3607-40B0-A810-EBD00C93FC37}" type="presOf" srcId="{0FC9F961-26AD-4D71-889B-339C5468EFA4}" destId="{B4DC2672-E532-49EC-A733-50E081076384}" srcOrd="0" destOrd="0" presId="urn:microsoft.com/office/officeart/2005/8/layout/list1"/>
    <dgm:cxn modelId="{EA9A242C-C535-4DC7-BCF5-8C48380F40F7}" type="presOf" srcId="{DCC47300-5DB4-44AD-ADD5-4F58F0B287CE}" destId="{0EC9BEF7-3B31-4478-9FEA-0B0CD2D6EF75}" srcOrd="0" destOrd="0" presId="urn:microsoft.com/office/officeart/2005/8/layout/list1"/>
    <dgm:cxn modelId="{D4233A51-7D94-4D09-B71D-2D4EB55057EC}" type="presOf" srcId="{6A1AC7A5-7B5C-4B28-BF53-4F85F5ADD7B0}" destId="{8C1579D5-15CF-4DC3-B761-EB3DB393DB1E}" srcOrd="1" destOrd="0" presId="urn:microsoft.com/office/officeart/2005/8/layout/list1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78BFA219-365E-4227-8174-EB33BB9B38BB}" type="presOf" srcId="{6A1AC7A5-7B5C-4B28-BF53-4F85F5ADD7B0}" destId="{C37FD9BF-8620-42FB-B040-CFF1429D690A}" srcOrd="0" destOrd="0" presId="urn:microsoft.com/office/officeart/2005/8/layout/list1"/>
    <dgm:cxn modelId="{3BD56DE9-E1C6-41AE-912F-EFC831D544E5}" type="presParOf" srcId="{B4DC2672-E532-49EC-A733-50E081076384}" destId="{5972EF88-861D-4966-8264-FD3896FA3B94}" srcOrd="0" destOrd="0" presId="urn:microsoft.com/office/officeart/2005/8/layout/list1"/>
    <dgm:cxn modelId="{49453D5A-DBBA-4B67-8470-7FE96E1D099C}" type="presParOf" srcId="{5972EF88-861D-4966-8264-FD3896FA3B94}" destId="{0EC9BEF7-3B31-4478-9FEA-0B0CD2D6EF75}" srcOrd="0" destOrd="0" presId="urn:microsoft.com/office/officeart/2005/8/layout/list1"/>
    <dgm:cxn modelId="{E361B38C-D626-47BE-8B49-BF4313504D2C}" type="presParOf" srcId="{5972EF88-861D-4966-8264-FD3896FA3B94}" destId="{80C16C54-6A92-4215-9DF9-5B09E229F388}" srcOrd="1" destOrd="0" presId="urn:microsoft.com/office/officeart/2005/8/layout/list1"/>
    <dgm:cxn modelId="{6C672EAE-8153-4B74-AFF2-9A51DAE793A9}" type="presParOf" srcId="{B4DC2672-E532-49EC-A733-50E081076384}" destId="{EB1ABF5E-D9FD-49DA-81FC-7185745BFF59}" srcOrd="1" destOrd="0" presId="urn:microsoft.com/office/officeart/2005/8/layout/list1"/>
    <dgm:cxn modelId="{29429E97-21DC-4016-8E8B-2068CFAE1748}" type="presParOf" srcId="{B4DC2672-E532-49EC-A733-50E081076384}" destId="{407CFC0C-D95D-4B40-83CB-8E31B3566A89}" srcOrd="2" destOrd="0" presId="urn:microsoft.com/office/officeart/2005/8/layout/list1"/>
    <dgm:cxn modelId="{24248318-E717-4AC1-AEF4-62B5AFD09285}" type="presParOf" srcId="{B4DC2672-E532-49EC-A733-50E081076384}" destId="{01064AAB-69F4-4257-B816-7D983185B499}" srcOrd="3" destOrd="0" presId="urn:microsoft.com/office/officeart/2005/8/layout/list1"/>
    <dgm:cxn modelId="{5FBC0A28-1659-46F2-BD4A-5162C4D665E2}" type="presParOf" srcId="{B4DC2672-E532-49EC-A733-50E081076384}" destId="{5361BF82-8021-4328-907C-CAFC5FD70F07}" srcOrd="4" destOrd="0" presId="urn:microsoft.com/office/officeart/2005/8/layout/list1"/>
    <dgm:cxn modelId="{9E97EECB-1E21-46C0-A96A-C39393F1471B}" type="presParOf" srcId="{5361BF82-8021-4328-907C-CAFC5FD70F07}" destId="{C37FD9BF-8620-42FB-B040-CFF1429D690A}" srcOrd="0" destOrd="0" presId="urn:microsoft.com/office/officeart/2005/8/layout/list1"/>
    <dgm:cxn modelId="{B7FAA5B7-DAE9-4914-B07C-19D3D72E2E20}" type="presParOf" srcId="{5361BF82-8021-4328-907C-CAFC5FD70F07}" destId="{8C1579D5-15CF-4DC3-B761-EB3DB393DB1E}" srcOrd="1" destOrd="0" presId="urn:microsoft.com/office/officeart/2005/8/layout/list1"/>
    <dgm:cxn modelId="{9690AA61-8084-4A44-B138-3BE6AB98F3C1}" type="presParOf" srcId="{B4DC2672-E532-49EC-A733-50E081076384}" destId="{02E8C738-B6A6-485B-80D5-94E66858AE47}" srcOrd="5" destOrd="0" presId="urn:microsoft.com/office/officeart/2005/8/layout/list1"/>
    <dgm:cxn modelId="{264ACD18-E61A-433B-8551-D19FB33A2674}" type="presParOf" srcId="{B4DC2672-E532-49EC-A733-50E081076384}" destId="{C4CF8407-92A3-4BEE-BF77-1F2A3DE1E1E7}" srcOrd="6" destOrd="0" presId="urn:microsoft.com/office/officeart/2005/8/layout/list1"/>
    <dgm:cxn modelId="{A4F7B5DE-B359-4556-B0C7-7AD669F5646F}" type="presParOf" srcId="{B4DC2672-E532-49EC-A733-50E081076384}" destId="{5838D47F-BB2D-44A1-BA6F-1EE22A16789E}" srcOrd="7" destOrd="0" presId="urn:microsoft.com/office/officeart/2005/8/layout/list1"/>
    <dgm:cxn modelId="{C1AD6D45-FABA-409E-BCB2-46C31B6A455B}" type="presParOf" srcId="{B4DC2672-E532-49EC-A733-50E081076384}" destId="{C051414C-15A7-4ECE-8924-3C1ECFE3EB88}" srcOrd="8" destOrd="0" presId="urn:microsoft.com/office/officeart/2005/8/layout/list1"/>
    <dgm:cxn modelId="{4FF20AB3-9E93-42DA-BD95-81A9E1108837}" type="presParOf" srcId="{C051414C-15A7-4ECE-8924-3C1ECFE3EB88}" destId="{F05EC822-94BD-4C0B-8F4A-A65765A1842A}" srcOrd="0" destOrd="0" presId="urn:microsoft.com/office/officeart/2005/8/layout/list1"/>
    <dgm:cxn modelId="{971572D7-47EF-4008-BC7C-B33A82E7F918}" type="presParOf" srcId="{C051414C-15A7-4ECE-8924-3C1ECFE3EB88}" destId="{0078431F-3CEE-4517-913A-900B4220AA60}" srcOrd="1" destOrd="0" presId="urn:microsoft.com/office/officeart/2005/8/layout/list1"/>
    <dgm:cxn modelId="{B193F62B-3B9C-45D0-832C-55D2548DFF54}" type="presParOf" srcId="{B4DC2672-E532-49EC-A733-50E081076384}" destId="{2E3C7743-FD91-40D9-9483-811893F6388E}" srcOrd="9" destOrd="0" presId="urn:microsoft.com/office/officeart/2005/8/layout/list1"/>
    <dgm:cxn modelId="{D4C0F7D2-BD72-404F-8F83-E5E65C04B29D}" type="presParOf" srcId="{B4DC2672-E532-49EC-A733-50E081076384}" destId="{C0BDE91E-9E03-419A-88B6-3E06ABCD9986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779391-4600-46E2-9F86-431C0E2107E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7849E-3231-4381-99B7-14F197EC3122}">
      <dgm:prSet phldrT="[Текст]" custT="1"/>
      <dgm:spPr/>
      <dgm:t>
        <a:bodyPr/>
        <a:lstStyle/>
        <a:p>
          <a:pPr algn="ctr"/>
          <a:r>
            <a:rPr lang="ru-RU" sz="2000" b="1" dirty="0" smtClean="0"/>
            <a:t>В области организации процессов по управлению жилищным фондом: </a:t>
          </a:r>
        </a:p>
        <a:p>
          <a:pPr algn="l"/>
          <a:r>
            <a:rPr lang="ru-RU" sz="1700" b="1" dirty="0" smtClean="0"/>
            <a:t>1) Заключен договор технического обслуживания систем отопления, ХГВС с ООО «НИЦ» </a:t>
          </a:r>
        </a:p>
        <a:p>
          <a:pPr algn="l"/>
          <a:r>
            <a:rPr lang="ru-RU" sz="1700" b="1" dirty="0" smtClean="0"/>
            <a:t>2) Ведется диспетчеризация параметров приборов учета по программе «ЛЭРС учет»</a:t>
          </a:r>
        </a:p>
        <a:p>
          <a:pPr algn="l"/>
          <a:endParaRPr lang="ru-RU" sz="1400" b="1" dirty="0"/>
        </a:p>
      </dgm:t>
    </dgm:pt>
    <dgm:pt modelId="{DD41989B-8FD2-4E51-A6B4-655EB115327E}" type="parTrans" cxnId="{A3D744BF-4843-4DA8-A9F8-7986D55FA6B8}">
      <dgm:prSet/>
      <dgm:spPr/>
      <dgm:t>
        <a:bodyPr/>
        <a:lstStyle/>
        <a:p>
          <a:endParaRPr lang="ru-RU"/>
        </a:p>
      </dgm:t>
    </dgm:pt>
    <dgm:pt modelId="{4C7CC149-ECC9-4E7E-B42C-A2781320A263}" type="sibTrans" cxnId="{A3D744BF-4843-4DA8-A9F8-7986D55FA6B8}">
      <dgm:prSet/>
      <dgm:spPr/>
      <dgm:t>
        <a:bodyPr/>
        <a:lstStyle/>
        <a:p>
          <a:endParaRPr lang="ru-RU"/>
        </a:p>
      </dgm:t>
    </dgm:pt>
    <dgm:pt modelId="{22195661-191D-45EB-A8A9-687715CE269C}">
      <dgm:prSet phldrT="[Текст]" custT="1"/>
      <dgm:spPr/>
      <dgm:t>
        <a:bodyPr/>
        <a:lstStyle/>
        <a:p>
          <a:r>
            <a:rPr lang="ru-RU" sz="1700" b="1" dirty="0" smtClean="0"/>
            <a:t>3) Разработан проектно-сметная документация для сдачи ПУ по отоплению</a:t>
          </a:r>
        </a:p>
        <a:p>
          <a:r>
            <a:rPr lang="ru-RU" sz="1700" b="1" dirty="0" smtClean="0"/>
            <a:t>4) Сданы в  эксплуатацию </a:t>
          </a:r>
          <a:r>
            <a:rPr lang="ru-RU" sz="1700" b="1" dirty="0" err="1" smtClean="0"/>
            <a:t>общедомовые</a:t>
          </a:r>
          <a:r>
            <a:rPr lang="ru-RU" sz="1700" b="1" dirty="0" smtClean="0"/>
            <a:t> приборы учета ГВС </a:t>
          </a:r>
        </a:p>
        <a:p>
          <a:r>
            <a:rPr lang="ru-RU" sz="1700" b="1" dirty="0" smtClean="0"/>
            <a:t>5)  Обновлены акты раздела границ балансовой ответственности с поставщиками услуг.</a:t>
          </a:r>
        </a:p>
        <a:p>
          <a:r>
            <a:rPr lang="ru-RU" sz="1700" b="1" dirty="0" smtClean="0"/>
            <a:t>6) Своевременная подготовка МКД к сезонной эксплуатации </a:t>
          </a:r>
        </a:p>
        <a:p>
          <a:endParaRPr lang="ru-RU" sz="1400" dirty="0"/>
        </a:p>
      </dgm:t>
    </dgm:pt>
    <dgm:pt modelId="{76CD3278-15F8-4609-8AEA-7C54A9B9042D}" type="parTrans" cxnId="{A381FFD1-7224-40FB-B05D-C98DB2EC7942}">
      <dgm:prSet/>
      <dgm:spPr/>
      <dgm:t>
        <a:bodyPr/>
        <a:lstStyle/>
        <a:p>
          <a:endParaRPr lang="ru-RU"/>
        </a:p>
      </dgm:t>
    </dgm:pt>
    <dgm:pt modelId="{8788A09D-0482-4EF3-9273-E6EB43067A9F}" type="sibTrans" cxnId="{A381FFD1-7224-40FB-B05D-C98DB2EC7942}">
      <dgm:prSet/>
      <dgm:spPr/>
      <dgm:t>
        <a:bodyPr/>
        <a:lstStyle/>
        <a:p>
          <a:endParaRPr lang="ru-RU"/>
        </a:p>
      </dgm:t>
    </dgm:pt>
    <dgm:pt modelId="{51BC7BF9-A791-4174-999B-E6230E74F257}" type="pres">
      <dgm:prSet presAssocID="{92779391-4600-46E2-9F86-431C0E2107E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C5606B-B196-4056-8F47-BECDA2C330D1}" type="pres">
      <dgm:prSet presAssocID="{5577849E-3231-4381-99B7-14F197EC3122}" presName="comp" presStyleCnt="0"/>
      <dgm:spPr/>
    </dgm:pt>
    <dgm:pt modelId="{64702BC8-F753-4016-B974-21736011CE83}" type="pres">
      <dgm:prSet presAssocID="{5577849E-3231-4381-99B7-14F197EC3122}" presName="box" presStyleLbl="node1" presStyleIdx="0" presStyleCnt="2"/>
      <dgm:spPr/>
      <dgm:t>
        <a:bodyPr/>
        <a:lstStyle/>
        <a:p>
          <a:endParaRPr lang="ru-RU"/>
        </a:p>
      </dgm:t>
    </dgm:pt>
    <dgm:pt modelId="{CCA352DF-7197-4B12-8227-A227A0C35193}" type="pres">
      <dgm:prSet presAssocID="{5577849E-3231-4381-99B7-14F197EC3122}" presName="img" presStyleLbl="fgImgPlace1" presStyleIdx="0" presStyleCnt="2" custScaleX="75831" custScaleY="6463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40D480F-1DDA-477C-8742-E807588BD55D}" type="pres">
      <dgm:prSet presAssocID="{5577849E-3231-4381-99B7-14F197EC3122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879B70-8E87-463D-BE12-2BDB1FB5E24A}" type="pres">
      <dgm:prSet presAssocID="{4C7CC149-ECC9-4E7E-B42C-A2781320A263}" presName="spacer" presStyleCnt="0"/>
      <dgm:spPr/>
    </dgm:pt>
    <dgm:pt modelId="{6E382747-74BB-4CBA-B69B-CA3A8A6CFFD6}" type="pres">
      <dgm:prSet presAssocID="{22195661-191D-45EB-A8A9-687715CE269C}" presName="comp" presStyleCnt="0"/>
      <dgm:spPr/>
    </dgm:pt>
    <dgm:pt modelId="{B46E0542-BE95-4B1A-BFAA-3326E15C63E2}" type="pres">
      <dgm:prSet presAssocID="{22195661-191D-45EB-A8A9-687715CE269C}" presName="box" presStyleLbl="node1" presStyleIdx="1" presStyleCnt="2" custLinFactNeighborX="-855" custLinFactNeighborY="860"/>
      <dgm:spPr/>
      <dgm:t>
        <a:bodyPr/>
        <a:lstStyle/>
        <a:p>
          <a:endParaRPr lang="ru-RU"/>
        </a:p>
      </dgm:t>
    </dgm:pt>
    <dgm:pt modelId="{CEC9C913-1418-4ABB-8212-80BFC7EDE06D}" type="pres">
      <dgm:prSet presAssocID="{22195661-191D-45EB-A8A9-687715CE269C}" presName="img" presStyleLbl="fgImgPlace1" presStyleIdx="1" presStyleCnt="2" custScaleX="75831" custScaleY="6678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76D4B41-7707-49B2-B0C8-7F07B70AD6D9}" type="pres">
      <dgm:prSet presAssocID="{22195661-191D-45EB-A8A9-687715CE269C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2E23AE-7BC4-4303-8A0E-1C4E1486D20E}" type="presOf" srcId="{5577849E-3231-4381-99B7-14F197EC3122}" destId="{64702BC8-F753-4016-B974-21736011CE83}" srcOrd="0" destOrd="0" presId="urn:microsoft.com/office/officeart/2005/8/layout/vList4"/>
    <dgm:cxn modelId="{A381FFD1-7224-40FB-B05D-C98DB2EC7942}" srcId="{92779391-4600-46E2-9F86-431C0E2107E0}" destId="{22195661-191D-45EB-A8A9-687715CE269C}" srcOrd="1" destOrd="0" parTransId="{76CD3278-15F8-4609-8AEA-7C54A9B9042D}" sibTransId="{8788A09D-0482-4EF3-9273-E6EB43067A9F}"/>
    <dgm:cxn modelId="{24BF1E0E-5F21-42A5-855F-42D2666C9DE3}" type="presOf" srcId="{22195661-191D-45EB-A8A9-687715CE269C}" destId="{B46E0542-BE95-4B1A-BFAA-3326E15C63E2}" srcOrd="0" destOrd="0" presId="urn:microsoft.com/office/officeart/2005/8/layout/vList4"/>
    <dgm:cxn modelId="{A3D744BF-4843-4DA8-A9F8-7986D55FA6B8}" srcId="{92779391-4600-46E2-9F86-431C0E2107E0}" destId="{5577849E-3231-4381-99B7-14F197EC3122}" srcOrd="0" destOrd="0" parTransId="{DD41989B-8FD2-4E51-A6B4-655EB115327E}" sibTransId="{4C7CC149-ECC9-4E7E-B42C-A2781320A263}"/>
    <dgm:cxn modelId="{0884C431-6F75-44D4-8E7D-E5E775A6C30E}" type="presOf" srcId="{5577849E-3231-4381-99B7-14F197EC3122}" destId="{D40D480F-1DDA-477C-8742-E807588BD55D}" srcOrd="1" destOrd="0" presId="urn:microsoft.com/office/officeart/2005/8/layout/vList4"/>
    <dgm:cxn modelId="{7C7C59A5-D5B1-4FE3-A368-FA653FE38EEF}" type="presOf" srcId="{22195661-191D-45EB-A8A9-687715CE269C}" destId="{C76D4B41-7707-49B2-B0C8-7F07B70AD6D9}" srcOrd="1" destOrd="0" presId="urn:microsoft.com/office/officeart/2005/8/layout/vList4"/>
    <dgm:cxn modelId="{83123981-12C6-416B-B0CC-7C48B1CB7CE9}" type="presOf" srcId="{92779391-4600-46E2-9F86-431C0E2107E0}" destId="{51BC7BF9-A791-4174-999B-E6230E74F257}" srcOrd="0" destOrd="0" presId="urn:microsoft.com/office/officeart/2005/8/layout/vList4"/>
    <dgm:cxn modelId="{D48E17D7-12DD-4778-9ADD-2CB1F81036D0}" type="presParOf" srcId="{51BC7BF9-A791-4174-999B-E6230E74F257}" destId="{28C5606B-B196-4056-8F47-BECDA2C330D1}" srcOrd="0" destOrd="0" presId="urn:microsoft.com/office/officeart/2005/8/layout/vList4"/>
    <dgm:cxn modelId="{F494A6EB-ED04-4944-83D2-C7A8F8F4D5C0}" type="presParOf" srcId="{28C5606B-B196-4056-8F47-BECDA2C330D1}" destId="{64702BC8-F753-4016-B974-21736011CE83}" srcOrd="0" destOrd="0" presId="urn:microsoft.com/office/officeart/2005/8/layout/vList4"/>
    <dgm:cxn modelId="{D87110EE-F119-4EFD-9DF5-8DFB4A576F5B}" type="presParOf" srcId="{28C5606B-B196-4056-8F47-BECDA2C330D1}" destId="{CCA352DF-7197-4B12-8227-A227A0C35193}" srcOrd="1" destOrd="0" presId="urn:microsoft.com/office/officeart/2005/8/layout/vList4"/>
    <dgm:cxn modelId="{D8E7440E-B5AB-4927-9068-02ECFB31C1E7}" type="presParOf" srcId="{28C5606B-B196-4056-8F47-BECDA2C330D1}" destId="{D40D480F-1DDA-477C-8742-E807588BD55D}" srcOrd="2" destOrd="0" presId="urn:microsoft.com/office/officeart/2005/8/layout/vList4"/>
    <dgm:cxn modelId="{961C7B88-0010-44D3-9A8D-3320899CBED4}" type="presParOf" srcId="{51BC7BF9-A791-4174-999B-E6230E74F257}" destId="{A7879B70-8E87-463D-BE12-2BDB1FB5E24A}" srcOrd="1" destOrd="0" presId="urn:microsoft.com/office/officeart/2005/8/layout/vList4"/>
    <dgm:cxn modelId="{77D43A85-2482-453F-9099-59A85D6A4C8F}" type="presParOf" srcId="{51BC7BF9-A791-4174-999B-E6230E74F257}" destId="{6E382747-74BB-4CBA-B69B-CA3A8A6CFFD6}" srcOrd="2" destOrd="0" presId="urn:microsoft.com/office/officeart/2005/8/layout/vList4"/>
    <dgm:cxn modelId="{48B07F01-08B8-40AE-85F6-7E6C881774C0}" type="presParOf" srcId="{6E382747-74BB-4CBA-B69B-CA3A8A6CFFD6}" destId="{B46E0542-BE95-4B1A-BFAA-3326E15C63E2}" srcOrd="0" destOrd="0" presId="urn:microsoft.com/office/officeart/2005/8/layout/vList4"/>
    <dgm:cxn modelId="{430764E4-EB68-425A-82D1-086F33096E4C}" type="presParOf" srcId="{6E382747-74BB-4CBA-B69B-CA3A8A6CFFD6}" destId="{CEC9C913-1418-4ABB-8212-80BFC7EDE06D}" srcOrd="1" destOrd="0" presId="urn:microsoft.com/office/officeart/2005/8/layout/vList4"/>
    <dgm:cxn modelId="{92A0ADAB-CD9E-4039-AD9F-72E0C4CD91AC}" type="presParOf" srcId="{6E382747-74BB-4CBA-B69B-CA3A8A6CFFD6}" destId="{C76D4B41-7707-49B2-B0C8-7F07B70AD6D9}" srcOrd="2" destOrd="0" presId="urn:microsoft.com/office/officeart/2005/8/layout/vList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Вывоз мусора – 675 м3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Вывоз КГМ – 108 м3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0BC1C403-6924-40AC-9610-8F4CD5C118B6}" type="presOf" srcId="{20973DF9-4129-43CB-85C8-FFE85863BF7A}" destId="{324E0A38-8F27-40B1-A27F-175861C150D2}" srcOrd="1" destOrd="0" presId="urn:microsoft.com/office/officeart/2005/8/layout/list1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BF2C18CB-86EB-4ECF-AC1D-14C949DFF73F}" type="presOf" srcId="{20973DF9-4129-43CB-85C8-FFE85863BF7A}" destId="{6201BCC1-17B8-409E-9ADD-3288BC80A385}" srcOrd="0" destOrd="0" presId="urn:microsoft.com/office/officeart/2005/8/layout/list1"/>
    <dgm:cxn modelId="{F5002CEA-946C-4068-88D6-BD6C11E0F4E2}" type="presOf" srcId="{A4BFDE4F-2DC7-4686-BFF5-F370918F53C4}" destId="{83C0D5F3-B789-4DB5-8D5D-0958C6C62D3A}" srcOrd="0" destOrd="0" presId="urn:microsoft.com/office/officeart/2005/8/layout/list1"/>
    <dgm:cxn modelId="{F0948B86-3008-44F9-9E17-6A903AC84B50}" type="presOf" srcId="{807DD80D-8810-46D8-87AB-EF65FF20CCF1}" destId="{37BF2B53-D774-4C34-BA48-067CE276190D}" srcOrd="0" destOrd="0" presId="urn:microsoft.com/office/officeart/2005/8/layout/list1"/>
    <dgm:cxn modelId="{546EAD6D-7B54-432F-9F78-D55E78565424}" type="presOf" srcId="{807DD80D-8810-46D8-87AB-EF65FF20CCF1}" destId="{D6EEC26F-4767-4A1D-BF62-991E98F63CE2}" srcOrd="1" destOrd="0" presId="urn:microsoft.com/office/officeart/2005/8/layout/list1"/>
    <dgm:cxn modelId="{EB1D3EDA-EC95-44F2-92F3-6D2BE7D9C0EE}" type="presParOf" srcId="{83C0D5F3-B789-4DB5-8D5D-0958C6C62D3A}" destId="{43F5F80D-911F-4180-A155-5C3C14AD3452}" srcOrd="0" destOrd="0" presId="urn:microsoft.com/office/officeart/2005/8/layout/list1"/>
    <dgm:cxn modelId="{C7358BCF-6F16-45BA-9503-5893E64904DA}" type="presParOf" srcId="{43F5F80D-911F-4180-A155-5C3C14AD3452}" destId="{6201BCC1-17B8-409E-9ADD-3288BC80A385}" srcOrd="0" destOrd="0" presId="urn:microsoft.com/office/officeart/2005/8/layout/list1"/>
    <dgm:cxn modelId="{F5608BA6-F64D-4FB1-82A5-ABC27D76E87C}" type="presParOf" srcId="{43F5F80D-911F-4180-A155-5C3C14AD3452}" destId="{324E0A38-8F27-40B1-A27F-175861C150D2}" srcOrd="1" destOrd="0" presId="urn:microsoft.com/office/officeart/2005/8/layout/list1"/>
    <dgm:cxn modelId="{4CACC2D1-D88F-49BF-91EE-4A0E9FD62B14}" type="presParOf" srcId="{83C0D5F3-B789-4DB5-8D5D-0958C6C62D3A}" destId="{946C3B80-D6B7-49B9-9041-77C18CC69B3D}" srcOrd="1" destOrd="0" presId="urn:microsoft.com/office/officeart/2005/8/layout/list1"/>
    <dgm:cxn modelId="{7C1FBDE1-8A7A-4CAC-8C07-6543F2547F7F}" type="presParOf" srcId="{83C0D5F3-B789-4DB5-8D5D-0958C6C62D3A}" destId="{358FF3AC-D5C0-4F4D-8611-7C00824D2727}" srcOrd="2" destOrd="0" presId="urn:microsoft.com/office/officeart/2005/8/layout/list1"/>
    <dgm:cxn modelId="{2E3A3FFB-C1A2-4413-AA12-47A39C7588C4}" type="presParOf" srcId="{83C0D5F3-B789-4DB5-8D5D-0958C6C62D3A}" destId="{C485CE4D-567D-4287-AF49-39A9446C813C}" srcOrd="3" destOrd="0" presId="urn:microsoft.com/office/officeart/2005/8/layout/list1"/>
    <dgm:cxn modelId="{6DBBDB44-F24C-4F2C-8DBD-C25C738BEA73}" type="presParOf" srcId="{83C0D5F3-B789-4DB5-8D5D-0958C6C62D3A}" destId="{5D167D9F-2364-495B-92C0-EE3D56174D16}" srcOrd="4" destOrd="0" presId="urn:microsoft.com/office/officeart/2005/8/layout/list1"/>
    <dgm:cxn modelId="{0379728D-44D1-4C35-9101-00806FA099D1}" type="presParOf" srcId="{5D167D9F-2364-495B-92C0-EE3D56174D16}" destId="{37BF2B53-D774-4C34-BA48-067CE276190D}" srcOrd="0" destOrd="0" presId="urn:microsoft.com/office/officeart/2005/8/layout/list1"/>
    <dgm:cxn modelId="{1DE7496F-1ACA-4FE5-A7A9-C8051D7F7E9D}" type="presParOf" srcId="{5D167D9F-2364-495B-92C0-EE3D56174D16}" destId="{D6EEC26F-4767-4A1D-BF62-991E98F63CE2}" srcOrd="1" destOrd="0" presId="urn:microsoft.com/office/officeart/2005/8/layout/list1"/>
    <dgm:cxn modelId="{8EB436C1-3093-47C5-B750-06E60AD260E0}" type="presParOf" srcId="{83C0D5F3-B789-4DB5-8D5D-0958C6C62D3A}" destId="{82976242-D3D8-4122-8333-091C057CE8CA}" srcOrd="5" destOrd="0" presId="urn:microsoft.com/office/officeart/2005/8/layout/list1"/>
    <dgm:cxn modelId="{792C3532-EF5E-4FE6-B90A-7315E993BC54}" type="presParOf" srcId="{83C0D5F3-B789-4DB5-8D5D-0958C6C62D3A}" destId="{471CA157-976A-4D76-B7FE-FAAE00B681CE}" srcOrd="6" destOrd="0" presId="urn:microsoft.com/office/officeart/2005/8/layout/lis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Генеральная уборка – с 10.06.2016 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Высадка цветов в количестве 60 шт.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DD84A12B-915E-4E08-94C4-D3CB05398CAD}">
      <dgm:prSet phldrT="[Текст]" custT="1"/>
      <dgm:spPr/>
      <dgm:t>
        <a:bodyPr/>
        <a:lstStyle/>
        <a:p>
          <a:r>
            <a:rPr lang="ru-RU" sz="1900" dirty="0" smtClean="0"/>
            <a:t>Ремонт и покраска детской площадки </a:t>
          </a:r>
          <a:endParaRPr lang="ru-RU" sz="1900" dirty="0"/>
        </a:p>
      </dgm:t>
    </dgm:pt>
    <dgm:pt modelId="{641E6FFD-E08B-464E-B930-B223B266D93C}" type="parTrans" cxnId="{ECE867F0-24EB-4083-9BD4-CE84A1E05B1A}">
      <dgm:prSet/>
      <dgm:spPr/>
      <dgm:t>
        <a:bodyPr/>
        <a:lstStyle/>
        <a:p>
          <a:endParaRPr lang="ru-RU"/>
        </a:p>
      </dgm:t>
    </dgm:pt>
    <dgm:pt modelId="{2345AF5B-65F5-4423-B286-203F3FAAADCD}" type="sibTrans" cxnId="{ECE867F0-24EB-4083-9BD4-CE84A1E05B1A}">
      <dgm:prSet/>
      <dgm:spPr/>
      <dgm:t>
        <a:bodyPr/>
        <a:lstStyle/>
        <a:p>
          <a:endParaRPr lang="ru-RU"/>
        </a:p>
      </dgm:t>
    </dgm:pt>
    <dgm:pt modelId="{F58494D7-A63F-4940-9520-B4B1D4B219F4}">
      <dgm:prSet phldrT="[Текст]" custT="1"/>
      <dgm:spPr/>
      <dgm:t>
        <a:bodyPr/>
        <a:lstStyle/>
        <a:p>
          <a:r>
            <a:rPr lang="ru-RU" sz="1900" dirty="0" smtClean="0"/>
            <a:t>Ремонт, дезинфекция, покраска мусорных баков </a:t>
          </a:r>
          <a:endParaRPr lang="ru-RU" sz="1900" dirty="0"/>
        </a:p>
      </dgm:t>
    </dgm:pt>
    <dgm:pt modelId="{C7A4EE10-55AD-4AB3-AA41-D061DC94AA02}" type="parTrans" cxnId="{C3C78A69-8089-40CA-9C92-F22CABB5088B}">
      <dgm:prSet/>
      <dgm:spPr/>
      <dgm:t>
        <a:bodyPr/>
        <a:lstStyle/>
        <a:p>
          <a:endParaRPr lang="ru-RU"/>
        </a:p>
      </dgm:t>
    </dgm:pt>
    <dgm:pt modelId="{5E3F5A52-183F-46A1-9140-A16E57AEB8BA}" type="sibTrans" cxnId="{C3C78A69-8089-40CA-9C92-F22CABB5088B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4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03B1754-38A1-4AAC-A235-BE6859553726}" type="pres">
      <dgm:prSet presAssocID="{DD84A12B-915E-4E08-94C4-D3CB05398CAD}" presName="parentLin" presStyleCnt="0"/>
      <dgm:spPr/>
    </dgm:pt>
    <dgm:pt modelId="{16C11D88-CF5E-4BE9-9159-6BF25B21BE0C}" type="pres">
      <dgm:prSet presAssocID="{DD84A12B-915E-4E08-94C4-D3CB05398CAD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20A128EB-511E-4670-B7FE-D5DC97A23CED}" type="pres">
      <dgm:prSet presAssocID="{DD84A12B-915E-4E08-94C4-D3CB05398CAD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873C7A-78FB-41FD-9632-4B13BE71C1C9}" type="pres">
      <dgm:prSet presAssocID="{DD84A12B-915E-4E08-94C4-D3CB05398CAD}" presName="negativeSpace" presStyleCnt="0"/>
      <dgm:spPr/>
    </dgm:pt>
    <dgm:pt modelId="{7C0B7885-EC6F-4BB4-8AB5-54773EB2F518}" type="pres">
      <dgm:prSet presAssocID="{DD84A12B-915E-4E08-94C4-D3CB05398CAD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376476-D72F-4A64-A8E9-4AC256D99819}" type="pres">
      <dgm:prSet presAssocID="{2345AF5B-65F5-4423-B286-203F3FAAADCD}" presName="spaceBetweenRectangles" presStyleCnt="0"/>
      <dgm:spPr/>
    </dgm:pt>
    <dgm:pt modelId="{35CBCB09-F598-4415-A484-2A8A2A937C20}" type="pres">
      <dgm:prSet presAssocID="{F58494D7-A63F-4940-9520-B4B1D4B219F4}" presName="parentLin" presStyleCnt="0"/>
      <dgm:spPr/>
    </dgm:pt>
    <dgm:pt modelId="{F8B67285-8296-499E-8AD4-EDDD0DABCF18}" type="pres">
      <dgm:prSet presAssocID="{F58494D7-A63F-4940-9520-B4B1D4B219F4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799B569D-624D-4C42-A36B-3C3A4394D3B5}" type="pres">
      <dgm:prSet presAssocID="{F58494D7-A63F-4940-9520-B4B1D4B219F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C370F5-6FDE-4B1E-869D-90E01218F7D4}" type="pres">
      <dgm:prSet presAssocID="{F58494D7-A63F-4940-9520-B4B1D4B219F4}" presName="negativeSpace" presStyleCnt="0"/>
      <dgm:spPr/>
    </dgm:pt>
    <dgm:pt modelId="{70DC0DF7-705C-4984-8C9B-264D162FE6A0}" type="pres">
      <dgm:prSet presAssocID="{F58494D7-A63F-4940-9520-B4B1D4B219F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54326707-46E4-4864-B89D-648BF7798EF2}" type="presOf" srcId="{DD84A12B-915E-4E08-94C4-D3CB05398CAD}" destId="{20A128EB-511E-4670-B7FE-D5DC97A23CED}" srcOrd="1" destOrd="0" presId="urn:microsoft.com/office/officeart/2005/8/layout/list1"/>
    <dgm:cxn modelId="{0A7CD5EC-A82B-4DB5-8F2B-1F9EEEE8173A}" type="presOf" srcId="{A4BFDE4F-2DC7-4686-BFF5-F370918F53C4}" destId="{83C0D5F3-B789-4DB5-8D5D-0958C6C62D3A}" srcOrd="0" destOrd="0" presId="urn:microsoft.com/office/officeart/2005/8/layout/list1"/>
    <dgm:cxn modelId="{900A258D-006F-4533-AB39-F07DB3C7AB36}" type="presOf" srcId="{807DD80D-8810-46D8-87AB-EF65FF20CCF1}" destId="{37BF2B53-D774-4C34-BA48-067CE276190D}" srcOrd="0" destOrd="0" presId="urn:microsoft.com/office/officeart/2005/8/layout/list1"/>
    <dgm:cxn modelId="{C2CA9B9F-E98C-415C-9E46-45B1686CAE38}" type="presOf" srcId="{DD84A12B-915E-4E08-94C4-D3CB05398CAD}" destId="{16C11D88-CF5E-4BE9-9159-6BF25B21BE0C}" srcOrd="0" destOrd="0" presId="urn:microsoft.com/office/officeart/2005/8/layout/list1"/>
    <dgm:cxn modelId="{0B124585-7043-40E4-951E-754B97DDC8A5}" type="presOf" srcId="{20973DF9-4129-43CB-85C8-FFE85863BF7A}" destId="{324E0A38-8F27-40B1-A27F-175861C150D2}" srcOrd="1" destOrd="0" presId="urn:microsoft.com/office/officeart/2005/8/layout/list1"/>
    <dgm:cxn modelId="{B72BC985-49DF-48D1-B928-735EE4D6E32C}" type="presOf" srcId="{F58494D7-A63F-4940-9520-B4B1D4B219F4}" destId="{F8B67285-8296-499E-8AD4-EDDD0DABCF18}" srcOrd="0" destOrd="0" presId="urn:microsoft.com/office/officeart/2005/8/layout/list1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A6789E95-4C94-4F79-8EF3-EC4B013D5027}" type="presOf" srcId="{20973DF9-4129-43CB-85C8-FFE85863BF7A}" destId="{6201BCC1-17B8-409E-9ADD-3288BC80A385}" srcOrd="0" destOrd="0" presId="urn:microsoft.com/office/officeart/2005/8/layout/list1"/>
    <dgm:cxn modelId="{C3C78A69-8089-40CA-9C92-F22CABB5088B}" srcId="{A4BFDE4F-2DC7-4686-BFF5-F370918F53C4}" destId="{F58494D7-A63F-4940-9520-B4B1D4B219F4}" srcOrd="3" destOrd="0" parTransId="{C7A4EE10-55AD-4AB3-AA41-D061DC94AA02}" sibTransId="{5E3F5A52-183F-46A1-9140-A16E57AEB8BA}"/>
    <dgm:cxn modelId="{3C06CBD2-79BB-4991-929B-F99496443A0F}" type="presOf" srcId="{807DD80D-8810-46D8-87AB-EF65FF20CCF1}" destId="{D6EEC26F-4767-4A1D-BF62-991E98F63CE2}" srcOrd="1" destOrd="0" presId="urn:microsoft.com/office/officeart/2005/8/layout/list1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1B740F4A-D4EE-44DB-915D-25D5BCAA3C19}" type="presOf" srcId="{F58494D7-A63F-4940-9520-B4B1D4B219F4}" destId="{799B569D-624D-4C42-A36B-3C3A4394D3B5}" srcOrd="1" destOrd="0" presId="urn:microsoft.com/office/officeart/2005/8/layout/list1"/>
    <dgm:cxn modelId="{ECE867F0-24EB-4083-9BD4-CE84A1E05B1A}" srcId="{A4BFDE4F-2DC7-4686-BFF5-F370918F53C4}" destId="{DD84A12B-915E-4E08-94C4-D3CB05398CAD}" srcOrd="2" destOrd="0" parTransId="{641E6FFD-E08B-464E-B930-B223B266D93C}" sibTransId="{2345AF5B-65F5-4423-B286-203F3FAAADCD}"/>
    <dgm:cxn modelId="{5D4A680B-7FFC-4B79-B5A9-A3DC7A019474}" type="presParOf" srcId="{83C0D5F3-B789-4DB5-8D5D-0958C6C62D3A}" destId="{43F5F80D-911F-4180-A155-5C3C14AD3452}" srcOrd="0" destOrd="0" presId="urn:microsoft.com/office/officeart/2005/8/layout/list1"/>
    <dgm:cxn modelId="{D5D7E61A-B0B6-4853-8D6D-3D35703934F8}" type="presParOf" srcId="{43F5F80D-911F-4180-A155-5C3C14AD3452}" destId="{6201BCC1-17B8-409E-9ADD-3288BC80A385}" srcOrd="0" destOrd="0" presId="urn:microsoft.com/office/officeart/2005/8/layout/list1"/>
    <dgm:cxn modelId="{FD6710C8-935D-4326-8BFB-2FF17D86ABF9}" type="presParOf" srcId="{43F5F80D-911F-4180-A155-5C3C14AD3452}" destId="{324E0A38-8F27-40B1-A27F-175861C150D2}" srcOrd="1" destOrd="0" presId="urn:microsoft.com/office/officeart/2005/8/layout/list1"/>
    <dgm:cxn modelId="{F6352C42-DC73-4B61-A305-0AAF69C50BC7}" type="presParOf" srcId="{83C0D5F3-B789-4DB5-8D5D-0958C6C62D3A}" destId="{946C3B80-D6B7-49B9-9041-77C18CC69B3D}" srcOrd="1" destOrd="0" presId="urn:microsoft.com/office/officeart/2005/8/layout/list1"/>
    <dgm:cxn modelId="{70CC56E7-7154-4563-BD73-D36FE80B87AC}" type="presParOf" srcId="{83C0D5F3-B789-4DB5-8D5D-0958C6C62D3A}" destId="{358FF3AC-D5C0-4F4D-8611-7C00824D2727}" srcOrd="2" destOrd="0" presId="urn:microsoft.com/office/officeart/2005/8/layout/list1"/>
    <dgm:cxn modelId="{EF48AFE0-563E-47E3-90B4-97652C8C103F}" type="presParOf" srcId="{83C0D5F3-B789-4DB5-8D5D-0958C6C62D3A}" destId="{C485CE4D-567D-4287-AF49-39A9446C813C}" srcOrd="3" destOrd="0" presId="urn:microsoft.com/office/officeart/2005/8/layout/list1"/>
    <dgm:cxn modelId="{6AC51BD3-E533-4473-B2E4-085923262BBB}" type="presParOf" srcId="{83C0D5F3-B789-4DB5-8D5D-0958C6C62D3A}" destId="{5D167D9F-2364-495B-92C0-EE3D56174D16}" srcOrd="4" destOrd="0" presId="urn:microsoft.com/office/officeart/2005/8/layout/list1"/>
    <dgm:cxn modelId="{21B86CD7-2C7D-4AA4-A743-F789EA2D4AFC}" type="presParOf" srcId="{5D167D9F-2364-495B-92C0-EE3D56174D16}" destId="{37BF2B53-D774-4C34-BA48-067CE276190D}" srcOrd="0" destOrd="0" presId="urn:microsoft.com/office/officeart/2005/8/layout/list1"/>
    <dgm:cxn modelId="{26782566-FCB8-4DF3-BADF-71F72AF00BB2}" type="presParOf" srcId="{5D167D9F-2364-495B-92C0-EE3D56174D16}" destId="{D6EEC26F-4767-4A1D-BF62-991E98F63CE2}" srcOrd="1" destOrd="0" presId="urn:microsoft.com/office/officeart/2005/8/layout/list1"/>
    <dgm:cxn modelId="{68552A6B-A54B-4445-83DC-0980112FC28D}" type="presParOf" srcId="{83C0D5F3-B789-4DB5-8D5D-0958C6C62D3A}" destId="{82976242-D3D8-4122-8333-091C057CE8CA}" srcOrd="5" destOrd="0" presId="urn:microsoft.com/office/officeart/2005/8/layout/list1"/>
    <dgm:cxn modelId="{DE4C7DA9-7600-4A14-899A-BE31CD60E5E3}" type="presParOf" srcId="{83C0D5F3-B789-4DB5-8D5D-0958C6C62D3A}" destId="{471CA157-976A-4D76-B7FE-FAAE00B681CE}" srcOrd="6" destOrd="0" presId="urn:microsoft.com/office/officeart/2005/8/layout/list1"/>
    <dgm:cxn modelId="{C2763FAA-A8EB-474E-8CBB-4444BA4E6407}" type="presParOf" srcId="{83C0D5F3-B789-4DB5-8D5D-0958C6C62D3A}" destId="{32AC3263-24ED-45C4-BDE2-AB9B1420375E}" srcOrd="7" destOrd="0" presId="urn:microsoft.com/office/officeart/2005/8/layout/list1"/>
    <dgm:cxn modelId="{11DB835E-0CD5-4F23-A741-6E4B0D5640BA}" type="presParOf" srcId="{83C0D5F3-B789-4DB5-8D5D-0958C6C62D3A}" destId="{C03B1754-38A1-4AAC-A235-BE6859553726}" srcOrd="8" destOrd="0" presId="urn:microsoft.com/office/officeart/2005/8/layout/list1"/>
    <dgm:cxn modelId="{6DECDCB8-E912-472F-9595-AFC0F4D699D3}" type="presParOf" srcId="{C03B1754-38A1-4AAC-A235-BE6859553726}" destId="{16C11D88-CF5E-4BE9-9159-6BF25B21BE0C}" srcOrd="0" destOrd="0" presId="urn:microsoft.com/office/officeart/2005/8/layout/list1"/>
    <dgm:cxn modelId="{E9CC45EF-DCD9-47E9-A20B-E2BE4D35C5C7}" type="presParOf" srcId="{C03B1754-38A1-4AAC-A235-BE6859553726}" destId="{20A128EB-511E-4670-B7FE-D5DC97A23CED}" srcOrd="1" destOrd="0" presId="urn:microsoft.com/office/officeart/2005/8/layout/list1"/>
    <dgm:cxn modelId="{D8FEE5E4-E2AE-4519-B74A-8E374B6AFF1A}" type="presParOf" srcId="{83C0D5F3-B789-4DB5-8D5D-0958C6C62D3A}" destId="{4F873C7A-78FB-41FD-9632-4B13BE71C1C9}" srcOrd="9" destOrd="0" presId="urn:microsoft.com/office/officeart/2005/8/layout/list1"/>
    <dgm:cxn modelId="{F861378D-222D-45E1-9E8B-C943DB9E7AC5}" type="presParOf" srcId="{83C0D5F3-B789-4DB5-8D5D-0958C6C62D3A}" destId="{7C0B7885-EC6F-4BB4-8AB5-54773EB2F518}" srcOrd="10" destOrd="0" presId="urn:microsoft.com/office/officeart/2005/8/layout/list1"/>
    <dgm:cxn modelId="{B811ADD5-EA23-4938-A855-A2FAD53CA2AC}" type="presParOf" srcId="{83C0D5F3-B789-4DB5-8D5D-0958C6C62D3A}" destId="{A9376476-D72F-4A64-A8E9-4AC256D99819}" srcOrd="11" destOrd="0" presId="urn:microsoft.com/office/officeart/2005/8/layout/list1"/>
    <dgm:cxn modelId="{061F8C7C-3E19-4ECC-B3C8-1EA68A616278}" type="presParOf" srcId="{83C0D5F3-B789-4DB5-8D5D-0958C6C62D3A}" destId="{35CBCB09-F598-4415-A484-2A8A2A937C20}" srcOrd="12" destOrd="0" presId="urn:microsoft.com/office/officeart/2005/8/layout/list1"/>
    <dgm:cxn modelId="{782A4B0C-8B3D-46A4-81E5-1F0243540AEB}" type="presParOf" srcId="{35CBCB09-F598-4415-A484-2A8A2A937C20}" destId="{F8B67285-8296-499E-8AD4-EDDD0DABCF18}" srcOrd="0" destOrd="0" presId="urn:microsoft.com/office/officeart/2005/8/layout/list1"/>
    <dgm:cxn modelId="{34C3DC61-00BF-470A-863B-3722357C3130}" type="presParOf" srcId="{35CBCB09-F598-4415-A484-2A8A2A937C20}" destId="{799B569D-624D-4C42-A36B-3C3A4394D3B5}" srcOrd="1" destOrd="0" presId="urn:microsoft.com/office/officeart/2005/8/layout/list1"/>
    <dgm:cxn modelId="{11FEC21B-5992-4FD3-A787-A7F21F896BF4}" type="presParOf" srcId="{83C0D5F3-B789-4DB5-8D5D-0958C6C62D3A}" destId="{8DC370F5-6FDE-4B1E-869D-90E01218F7D4}" srcOrd="13" destOrd="0" presId="urn:microsoft.com/office/officeart/2005/8/layout/list1"/>
    <dgm:cxn modelId="{532D5C9E-846B-4BFF-A914-CD0A24BC1867}" type="presParOf" srcId="{83C0D5F3-B789-4DB5-8D5D-0958C6C62D3A}" destId="{70DC0DF7-705C-4984-8C9B-264D162FE6A0}" srcOrd="14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ECFD4EE-2683-49F6-8573-93D03C463197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FE162E-E85D-4B15-87CC-5E3FDF4AF5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FD4EE-2683-49F6-8573-93D03C463197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E162E-E85D-4B15-87CC-5E3FDF4AF5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ECFD4EE-2683-49F6-8573-93D03C463197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1FE162E-E85D-4B15-87CC-5E3FDF4AF5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FD4EE-2683-49F6-8573-93D03C463197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FE162E-E85D-4B15-87CC-5E3FDF4AF5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FD4EE-2683-49F6-8573-93D03C463197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1FE162E-E85D-4B15-87CC-5E3FDF4AF5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ECFD4EE-2683-49F6-8573-93D03C463197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1FE162E-E85D-4B15-87CC-5E3FDF4AF5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ECFD4EE-2683-49F6-8573-93D03C463197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1FE162E-E85D-4B15-87CC-5E3FDF4AF5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FD4EE-2683-49F6-8573-93D03C463197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FE162E-E85D-4B15-87CC-5E3FDF4AF5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FD4EE-2683-49F6-8573-93D03C463197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FE162E-E85D-4B15-87CC-5E3FDF4AF5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FD4EE-2683-49F6-8573-93D03C463197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FE162E-E85D-4B15-87CC-5E3FDF4AF5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ECFD4EE-2683-49F6-8573-93D03C463197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1FE162E-E85D-4B15-87CC-5E3FDF4AF5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ECFD4EE-2683-49F6-8573-93D03C463197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1FE162E-E85D-4B15-87CC-5E3FDF4AF59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openxmlformats.org/officeDocument/2006/relationships/diagramData" Target="../diagrams/data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5918" y="0"/>
            <a:ext cx="6477000" cy="1828800"/>
          </a:xfrm>
        </p:spPr>
        <p:txBody>
          <a:bodyPr/>
          <a:lstStyle/>
          <a:p>
            <a:pPr algn="ctr"/>
            <a:r>
              <a:rPr lang="ru-RU" dirty="0" smtClean="0"/>
              <a:t>Отчет деятельности </a:t>
            </a:r>
            <a:br>
              <a:rPr lang="ru-RU" dirty="0" smtClean="0"/>
            </a:br>
            <a:r>
              <a:rPr lang="ru-RU" dirty="0" smtClean="0"/>
              <a:t>ТСЖ «НЕЗАВИСИМОСТЬ»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2015 г. </a:t>
            </a:r>
            <a:endParaRPr lang="ru-RU" dirty="0"/>
          </a:p>
        </p:txBody>
      </p:sp>
      <p:pic>
        <p:nvPicPr>
          <p:cNvPr id="4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4348" y="2000240"/>
            <a:ext cx="7920880" cy="35635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1714488"/>
          <a:ext cx="8572560" cy="4836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459"/>
                <a:gridCol w="2571212"/>
                <a:gridCol w="2427627"/>
                <a:gridCol w="3186262"/>
              </a:tblGrid>
              <a:tr h="9116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428 513.76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428 513, 76руб.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71 121.60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71 121. 60 руб. </a:t>
                      </a:r>
                      <a:endParaRPr lang="ru-RU" dirty="0"/>
                    </a:p>
                  </a:txBody>
                  <a:tcPr/>
                </a:tc>
              </a:tr>
              <a:tr h="3646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75 580.60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75 580. 02  руб.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113 149.98 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113 149.98 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1176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14290"/>
            <a:ext cx="8153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571613"/>
          <a:ext cx="8358246" cy="4954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772"/>
                <a:gridCol w="2506931"/>
                <a:gridCol w="2366937"/>
                <a:gridCol w="3106606"/>
              </a:tblGrid>
              <a:tr h="1169197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Начислено потребителям по коммунальным услугам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Оплачено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потребителям по коммунальным услугам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103 717.69  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122 673. 33  руб. </a:t>
                      </a:r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115 310.08</a:t>
                      </a:r>
                      <a:r>
                        <a:rPr kumimoji="0" lang="ru-RU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143 817.87 руб. </a:t>
                      </a:r>
                      <a:endParaRPr lang="ru-RU" dirty="0"/>
                    </a:p>
                  </a:txBody>
                  <a:tcPr/>
                </a:tc>
              </a:tr>
              <a:tr h="3597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1 722 004.14  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1 801 530.97 руб. </a:t>
                      </a:r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113 701. 28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136 788.21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54521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187 551. 59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176 985.78 руб. </a:t>
                      </a:r>
                      <a:endParaRPr lang="ru-RU" dirty="0"/>
                    </a:p>
                  </a:txBody>
                  <a:tcPr/>
                </a:tc>
              </a:tr>
              <a:tr h="897302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72 430.77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77 874.84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28662" y="1857364"/>
          <a:ext cx="7643866" cy="4423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855"/>
                <a:gridCol w="3648887"/>
                <a:gridCol w="3445124"/>
              </a:tblGrid>
              <a:tr h="8408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Задолженность потребителей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17 382.23  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15 329.84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29997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368 118.97</a:t>
                      </a:r>
                      <a:r>
                        <a:rPr kumimoji="0" lang="ru-RU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11 691.72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515818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37 098.66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48915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16 850.39 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643050"/>
          <a:ext cx="8429684" cy="502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1"/>
                <a:gridCol w="2528358"/>
                <a:gridCol w="2387167"/>
                <a:gridCol w="3133158"/>
              </a:tblGrid>
              <a:tr h="1172290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Общий объем потребления (</a:t>
                      </a:r>
                      <a:r>
                        <a:rPr lang="ru-RU" dirty="0" err="1" smtClean="0"/>
                        <a:t>нат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выр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Общий объем потребления (руб.)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4 431.</a:t>
                      </a:r>
                      <a:r>
                        <a:rPr kumimoji="0" lang="ru-RU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36 </a:t>
                      </a:r>
                      <a:r>
                        <a:rPr lang="ru-RU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128 842.67 руб. </a:t>
                      </a:r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2 382.19</a:t>
                      </a:r>
                      <a:r>
                        <a:rPr kumimoji="0" lang="ru-RU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260 953.05 руб. </a:t>
                      </a:r>
                      <a:endParaRPr lang="ru-RU" dirty="0"/>
                    </a:p>
                  </a:txBody>
                  <a:tcPr/>
                </a:tc>
              </a:tr>
              <a:tr h="360705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974.62 </a:t>
                      </a:r>
                      <a:r>
                        <a:rPr lang="ru-RU" dirty="0" err="1" smtClean="0"/>
                        <a:t>гкал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1 586 660.18  руб. </a:t>
                      </a:r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2 934.87 м3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129 209.97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62025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11 852.00  </a:t>
                      </a:r>
                      <a:r>
                        <a:rPr lang="ru-RU" dirty="0" err="1" smtClean="0"/>
                        <a:t>квт.ч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50 951.32 руб. </a:t>
                      </a:r>
                      <a:endParaRPr lang="ru-RU" dirty="0"/>
                    </a:p>
                  </a:txBody>
                  <a:tcPr/>
                </a:tc>
              </a:tr>
              <a:tr h="62025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9 472.97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78 341.48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621564"/>
          <a:ext cx="8358246" cy="502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772"/>
                <a:gridCol w="2506931"/>
                <a:gridCol w="2366937"/>
                <a:gridCol w="3106606"/>
              </a:tblGrid>
              <a:tr h="1172290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Оплачено поставщику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Задолженность перед поставщиком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149 125.23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18.89 руб. </a:t>
                      </a:r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328 110.33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5 292.55  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360705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1 169 850.38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750 753.22 руб. </a:t>
                      </a:r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152 554.29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81.15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62025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40 000.00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24 765.54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2025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47 000.00 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53 525.61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1785926"/>
          <a:ext cx="8143932" cy="4786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2933"/>
                <a:gridCol w="4046355"/>
                <a:gridCol w="2714644"/>
              </a:tblGrid>
              <a:tr h="999100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 информация по предоставленным КУ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8286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Авансовые платежи потребителей на начало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117946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начало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611 427.26 руб.</a:t>
                      </a:r>
                      <a:endParaRPr lang="ru-RU" dirty="0"/>
                    </a:p>
                  </a:txBody>
                  <a:tcPr/>
                </a:tc>
              </a:tr>
              <a:tr h="107121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Авансовые платежи потребителей</a:t>
                      </a:r>
                      <a:r>
                        <a:rPr lang="ru-RU" baseline="0" dirty="0" smtClean="0"/>
                        <a:t> на конец периода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768286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конец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466 471.81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 </a:t>
            </a:r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1000100" y="2786058"/>
          <a:ext cx="8001056" cy="3786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571612"/>
            <a:ext cx="8358246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500" dirty="0" smtClean="0"/>
              <a:t>В период с 06 июля 2015 по 31 декабря 2015 г. </a:t>
            </a:r>
          </a:p>
          <a:p>
            <a:pPr algn="just"/>
            <a:r>
              <a:rPr lang="ru-RU" sz="2500" dirty="0" smtClean="0"/>
              <a:t>В адрес УК «Альтаир» поступило следующее количество заявок от жильцов </a:t>
            </a:r>
            <a:r>
              <a:rPr lang="ru-RU" sz="2500" b="1" dirty="0" smtClean="0"/>
              <a:t>МКД Петра Алексеева 27</a:t>
            </a:r>
            <a:r>
              <a:rPr lang="ru-RU" sz="2500" dirty="0" smtClean="0"/>
              <a:t>: </a:t>
            </a:r>
          </a:p>
          <a:p>
            <a:endParaRPr lang="ru-RU" sz="2500" dirty="0" smtClean="0"/>
          </a:p>
          <a:p>
            <a:pPr marL="514350" indent="-514350">
              <a:buAutoNum type="arabicParenR"/>
            </a:pPr>
            <a:r>
              <a:rPr lang="ru-RU" sz="2500" b="1" dirty="0" smtClean="0"/>
              <a:t>Сантехнические – 84</a:t>
            </a:r>
          </a:p>
          <a:p>
            <a:pPr marL="514350" indent="-514350"/>
            <a:r>
              <a:rPr lang="ru-RU" sz="2500" dirty="0" smtClean="0"/>
              <a:t>1.1. внутриквартирные  – 70</a:t>
            </a:r>
          </a:p>
          <a:p>
            <a:pPr marL="514350" indent="-514350"/>
            <a:r>
              <a:rPr lang="ru-RU" sz="2500" dirty="0" smtClean="0"/>
              <a:t>1.2. внутриквартирные  платные – 2</a:t>
            </a:r>
          </a:p>
          <a:p>
            <a:pPr marL="514350" indent="-514350"/>
            <a:r>
              <a:rPr lang="ru-RU" sz="2500" dirty="0" smtClean="0"/>
              <a:t>1.3. </a:t>
            </a:r>
            <a:r>
              <a:rPr lang="ru-RU" sz="2500" dirty="0" err="1" smtClean="0"/>
              <a:t>общедомовые</a:t>
            </a:r>
            <a:r>
              <a:rPr lang="ru-RU" sz="2500" dirty="0" smtClean="0"/>
              <a:t> – 12</a:t>
            </a:r>
          </a:p>
          <a:p>
            <a:pPr marL="514350" indent="-514350"/>
            <a:r>
              <a:rPr lang="ru-RU" sz="2500" b="1" dirty="0" smtClean="0"/>
              <a:t>2) Электротехнические – 15</a:t>
            </a:r>
          </a:p>
          <a:p>
            <a:pPr marL="514350" indent="-514350"/>
            <a:r>
              <a:rPr lang="ru-RU" sz="2500" b="1" dirty="0" smtClean="0"/>
              <a:t>3) Плотнические работы – 1</a:t>
            </a:r>
          </a:p>
          <a:p>
            <a:pPr marL="514350" indent="-514350"/>
            <a:r>
              <a:rPr lang="ru-RU" sz="2500" b="1" dirty="0" smtClean="0"/>
              <a:t>4) Содержание дворовой территории – 0</a:t>
            </a:r>
            <a:endParaRPr lang="ru-RU" sz="2500" b="1" dirty="0"/>
          </a:p>
          <a:p>
            <a:pPr marL="514350" indent="-514350"/>
            <a:r>
              <a:rPr lang="ru-RU" sz="2500" b="1" dirty="0" smtClean="0"/>
              <a:t>5) Уборка лестничных клеток – 1 </a:t>
            </a:r>
          </a:p>
          <a:p>
            <a:pPr marL="514350" indent="-514350"/>
            <a:r>
              <a:rPr lang="ru-RU" sz="2500" b="1" dirty="0" smtClean="0"/>
              <a:t>6) Благоустройство территории – 0</a:t>
            </a:r>
            <a:endParaRPr lang="ru-RU" sz="25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500002" y="1500174"/>
          <a:ext cx="8286840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/>
              <a:t>Сравнительный анализ по поступившим заявкам в период с июля по декабрь 2015 г. </a:t>
            </a:r>
            <a:endParaRPr lang="ru-RU" sz="3200" dirty="0"/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214282" y="1428736"/>
          <a:ext cx="8643998" cy="5138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/>
              <a:t>Отчет деятельности по управлению, содержанию и текущему ремонту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428596" y="1571612"/>
          <a:ext cx="8501122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/>
              <a:t>Отчет деятельности по благоустройству и </a:t>
            </a:r>
            <a:br>
              <a:rPr lang="ru-RU" sz="3200" b="1" dirty="0" smtClean="0"/>
            </a:br>
            <a:r>
              <a:rPr lang="ru-RU" sz="3200" b="1" dirty="0" smtClean="0"/>
              <a:t>сан. очистке 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714488"/>
          <a:ext cx="8143932" cy="1643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428596" y="3571876"/>
            <a:ext cx="8001056" cy="42862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План работы по благоустройству и </a:t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сан. очистке на 2016 г. 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285720" y="4143380"/>
          <a:ext cx="8215370" cy="2357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1714488"/>
          <a:ext cx="8286842" cy="4822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201"/>
                <a:gridCol w="4117360"/>
                <a:gridCol w="2762281"/>
              </a:tblGrid>
              <a:tr h="1028388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</a:t>
                      </a:r>
                      <a:r>
                        <a:rPr lang="ru-RU" sz="2600" baseline="0" dirty="0" smtClean="0"/>
                        <a:t> информация о начислении за услуги (работы) по содержанию и текущему ремонту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1 048 624.35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621 783.02  руб.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426 841.</a:t>
                      </a:r>
                      <a:r>
                        <a:rPr lang="ru-RU" baseline="0" dirty="0" smtClean="0"/>
                        <a:t> 33 </a:t>
                      </a:r>
                      <a:r>
                        <a:rPr lang="ru-RU" dirty="0" smtClean="0"/>
                        <a:t>р</a:t>
                      </a:r>
                      <a:r>
                        <a:rPr lang="ru-RU" baseline="0" dirty="0" smtClean="0"/>
                        <a:t>уб. 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73559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начало периода по содержанию и текущему ремонту ОИ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276 890. 55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714488"/>
          <a:ext cx="8429684" cy="4714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457"/>
                <a:gridCol w="4188332"/>
                <a:gridCol w="2809895"/>
              </a:tblGrid>
              <a:tr h="703135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Получено денежных средств</a:t>
                      </a:r>
                      <a:r>
                        <a:rPr lang="ru-RU" sz="2600" baseline="0" dirty="0" smtClean="0"/>
                        <a:t> от собственников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1 140 056.50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1 140 056.50 руб.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Целевых взносов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субсидий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Прочие поступления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 руб. </a:t>
                      </a:r>
                      <a:endParaRPr lang="ru-RU" dirty="0"/>
                    </a:p>
                  </a:txBody>
                  <a:tcPr/>
                </a:tc>
              </a:tr>
              <a:tr h="581335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185 458.40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60</TotalTime>
  <Words>831</Words>
  <Application>Microsoft Office PowerPoint</Application>
  <PresentationFormat>Экран (4:3)</PresentationFormat>
  <Paragraphs>217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Обычная</vt:lpstr>
      <vt:lpstr>Отчет деятельности  ТСЖ «НЕЗАВИСИМОСТЬ»</vt:lpstr>
      <vt:lpstr>Оглавление </vt:lpstr>
      <vt:lpstr>Отчет деятельности службы АДС за 2015 год</vt:lpstr>
      <vt:lpstr>Отчет деятельности службы АДС за 2015 год</vt:lpstr>
      <vt:lpstr>Сравнительный анализ по поступившим заявкам в период с июля по декабрь 2015 г. </vt:lpstr>
      <vt:lpstr>Отчет деятельности по управлению, содержанию и текущему ремонту</vt:lpstr>
      <vt:lpstr>Отчет деятельности по благоустройству и  сан. очистке 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ТСЖ «НЕЗАВИСИМОСТЬ»</dc:title>
  <dc:creator>Админ</dc:creator>
  <cp:lastModifiedBy>Админ</cp:lastModifiedBy>
  <cp:revision>18</cp:revision>
  <dcterms:created xsi:type="dcterms:W3CDTF">2016-03-15T07:46:00Z</dcterms:created>
  <dcterms:modified xsi:type="dcterms:W3CDTF">2016-03-16T01:22:48Z</dcterms:modified>
</cp:coreProperties>
</file>