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>
        <c:manualLayout>
          <c:xMode val="edge"/>
          <c:yMode val="edge"/>
          <c:x val="0.2068670076045829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23"/>
                  <c:y val="-4.5474414436004473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881E-3"/>
                  <c:y val="-1.7089394093798498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384"/>
                  <c:y val="0.11465284613572743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129</c:v>
                </c:pt>
                <c:pt idx="1">
                  <c:v>29</c:v>
                </c:pt>
                <c:pt idx="2">
                  <c:v>10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Количество заявок 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12</c:v>
                </c:pt>
                <c:pt idx="1">
                  <c:v>5</c:v>
                </c:pt>
                <c:pt idx="2">
                  <c:v>11</c:v>
                </c:pt>
                <c:pt idx="3">
                  <c:v>6</c:v>
                </c:pt>
                <c:pt idx="4">
                  <c:v>9</c:v>
                </c:pt>
                <c:pt idx="5">
                  <c:v>6</c:v>
                </c:pt>
                <c:pt idx="6">
                  <c:v>10</c:v>
                </c:pt>
                <c:pt idx="7">
                  <c:v>6</c:v>
                </c:pt>
                <c:pt idx="8">
                  <c:v>33</c:v>
                </c:pt>
                <c:pt idx="9">
                  <c:v>6</c:v>
                </c:pt>
                <c:pt idx="10">
                  <c:v>12</c:v>
                </c:pt>
                <c:pt idx="11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4</c:v>
                </c:pt>
                <c:pt idx="1">
                  <c:v>1</c:v>
                </c:pt>
                <c:pt idx="2">
                  <c:v>5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0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5</c:v>
                </c:pt>
                <c:pt idx="11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4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axId val="81776640"/>
        <c:axId val="81778176"/>
      </c:barChart>
      <c:catAx>
        <c:axId val="81776640"/>
        <c:scaling>
          <c:orientation val="minMax"/>
        </c:scaling>
        <c:axPos val="b"/>
        <c:majorTickMark val="none"/>
        <c:tickLblPos val="nextTo"/>
        <c:crossAx val="81778176"/>
        <c:crosses val="autoZero"/>
        <c:auto val="1"/>
        <c:lblAlgn val="ctr"/>
        <c:lblOffset val="100"/>
      </c:catAx>
      <c:valAx>
        <c:axId val="8177817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81776640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ln>
          <a:solidFill>
            <a:schemeClr val="accent1"/>
          </a:solidFill>
        </a:ln>
      </c:spPr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135</c:v>
                </c:pt>
                <c:pt idx="1">
                  <c:v>29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204</c:v>
                </c:pt>
                <c:pt idx="1">
                  <c:v>33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129</c:v>
                </c:pt>
                <c:pt idx="1">
                  <c:v>29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axId val="83538304"/>
        <c:axId val="83539840"/>
      </c:barChart>
      <c:catAx>
        <c:axId val="83538304"/>
        <c:scaling>
          <c:orientation val="minMax"/>
        </c:scaling>
        <c:axPos val="b"/>
        <c:majorTickMark val="none"/>
        <c:tickLblPos val="nextTo"/>
        <c:crossAx val="83539840"/>
        <c:crosses val="autoZero"/>
        <c:auto val="1"/>
        <c:lblAlgn val="ctr"/>
        <c:lblOffset val="100"/>
      </c:catAx>
      <c:valAx>
        <c:axId val="83539840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835383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C5534C3-32C4-46C9-9398-A996D3B3E5DA}" type="presOf" srcId="{6A1AC7A5-7B5C-4B28-BF53-4F85F5ADD7B0}" destId="{C37FD9BF-8620-42FB-B040-CFF1429D690A}" srcOrd="0" destOrd="0" presId="urn:microsoft.com/office/officeart/2005/8/layout/list1"/>
    <dgm:cxn modelId="{D54D819B-AB9C-47F3-ACF6-3C0C99A604F9}" type="presOf" srcId="{6A1AC7A5-7B5C-4B28-BF53-4F85F5ADD7B0}" destId="{8C1579D5-15CF-4DC3-B761-EB3DB393DB1E}" srcOrd="1" destOrd="0" presId="urn:microsoft.com/office/officeart/2005/8/layout/list1"/>
    <dgm:cxn modelId="{ABD750BE-9F6E-44CA-801E-308F4BE0B4B5}" type="presOf" srcId="{DCC47300-5DB4-44AD-ADD5-4F58F0B287CE}" destId="{80C16C54-6A92-4215-9DF9-5B09E229F388}" srcOrd="1" destOrd="0" presId="urn:microsoft.com/office/officeart/2005/8/layout/list1"/>
    <dgm:cxn modelId="{16278811-37FF-4213-B6D0-6C662FF0BC0B}" type="presOf" srcId="{DCC47300-5DB4-44AD-ADD5-4F58F0B287CE}" destId="{0EC9BEF7-3B31-4478-9FEA-0B0CD2D6EF75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4D30D328-3307-4E1B-85D4-749475574E95}" type="presOf" srcId="{20365188-0C29-4F17-BE27-E7E6CC164053}" destId="{F05EC822-94BD-4C0B-8F4A-A65765A1842A}" srcOrd="0" destOrd="0" presId="urn:microsoft.com/office/officeart/2005/8/layout/list1"/>
    <dgm:cxn modelId="{1CBC34B9-592D-4FC9-86A6-29ECDAA795B9}" type="presOf" srcId="{0FC9F961-26AD-4D71-889B-339C5468EFA4}" destId="{B4DC2672-E532-49EC-A733-50E081076384}" srcOrd="0" destOrd="0" presId="urn:microsoft.com/office/officeart/2005/8/layout/list1"/>
    <dgm:cxn modelId="{2C9F557F-6388-4373-ACFE-6C536F75A579}" type="presOf" srcId="{20365188-0C29-4F17-BE27-E7E6CC164053}" destId="{0078431F-3CEE-4517-913A-900B4220AA60}" srcOrd="1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D2E434E7-79C1-4CD3-AC5E-519070E8AD65}" type="presParOf" srcId="{B4DC2672-E532-49EC-A733-50E081076384}" destId="{5972EF88-861D-4966-8264-FD3896FA3B94}" srcOrd="0" destOrd="0" presId="urn:microsoft.com/office/officeart/2005/8/layout/list1"/>
    <dgm:cxn modelId="{01BF36B7-378E-4BB4-BB98-2CE77386E081}" type="presParOf" srcId="{5972EF88-861D-4966-8264-FD3896FA3B94}" destId="{0EC9BEF7-3B31-4478-9FEA-0B0CD2D6EF75}" srcOrd="0" destOrd="0" presId="urn:microsoft.com/office/officeart/2005/8/layout/list1"/>
    <dgm:cxn modelId="{005DABA6-A3DC-452F-8CEE-9B4BE45D3C74}" type="presParOf" srcId="{5972EF88-861D-4966-8264-FD3896FA3B94}" destId="{80C16C54-6A92-4215-9DF9-5B09E229F388}" srcOrd="1" destOrd="0" presId="urn:microsoft.com/office/officeart/2005/8/layout/list1"/>
    <dgm:cxn modelId="{E2699372-E0DC-4384-BABF-4D8A61FAA551}" type="presParOf" srcId="{B4DC2672-E532-49EC-A733-50E081076384}" destId="{EB1ABF5E-D9FD-49DA-81FC-7185745BFF59}" srcOrd="1" destOrd="0" presId="urn:microsoft.com/office/officeart/2005/8/layout/list1"/>
    <dgm:cxn modelId="{B9842F1C-97A4-462E-98FE-1D4BE59A3746}" type="presParOf" srcId="{B4DC2672-E532-49EC-A733-50E081076384}" destId="{407CFC0C-D95D-4B40-83CB-8E31B3566A89}" srcOrd="2" destOrd="0" presId="urn:microsoft.com/office/officeart/2005/8/layout/list1"/>
    <dgm:cxn modelId="{91D7A978-9998-4D40-A32F-DE9DA747DDBF}" type="presParOf" srcId="{B4DC2672-E532-49EC-A733-50E081076384}" destId="{01064AAB-69F4-4257-B816-7D983185B499}" srcOrd="3" destOrd="0" presId="urn:microsoft.com/office/officeart/2005/8/layout/list1"/>
    <dgm:cxn modelId="{87B6034E-2132-4128-BB24-4BFB02A89849}" type="presParOf" srcId="{B4DC2672-E532-49EC-A733-50E081076384}" destId="{5361BF82-8021-4328-907C-CAFC5FD70F07}" srcOrd="4" destOrd="0" presId="urn:microsoft.com/office/officeart/2005/8/layout/list1"/>
    <dgm:cxn modelId="{AF90E418-1186-4EF8-A596-E56FB4EEF103}" type="presParOf" srcId="{5361BF82-8021-4328-907C-CAFC5FD70F07}" destId="{C37FD9BF-8620-42FB-B040-CFF1429D690A}" srcOrd="0" destOrd="0" presId="urn:microsoft.com/office/officeart/2005/8/layout/list1"/>
    <dgm:cxn modelId="{179E040B-ACB5-44E5-95FF-C2ABA52F29DF}" type="presParOf" srcId="{5361BF82-8021-4328-907C-CAFC5FD70F07}" destId="{8C1579D5-15CF-4DC3-B761-EB3DB393DB1E}" srcOrd="1" destOrd="0" presId="urn:microsoft.com/office/officeart/2005/8/layout/list1"/>
    <dgm:cxn modelId="{840A30A1-810B-4EED-8732-8B4CCC97B207}" type="presParOf" srcId="{B4DC2672-E532-49EC-A733-50E081076384}" destId="{02E8C738-B6A6-485B-80D5-94E66858AE47}" srcOrd="5" destOrd="0" presId="urn:microsoft.com/office/officeart/2005/8/layout/list1"/>
    <dgm:cxn modelId="{A5274EDA-69F2-4A88-986A-B20F112A2986}" type="presParOf" srcId="{B4DC2672-E532-49EC-A733-50E081076384}" destId="{C4CF8407-92A3-4BEE-BF77-1F2A3DE1E1E7}" srcOrd="6" destOrd="0" presId="urn:microsoft.com/office/officeart/2005/8/layout/list1"/>
    <dgm:cxn modelId="{8E9818C9-0D40-4665-B882-B81A9AF49B54}" type="presParOf" srcId="{B4DC2672-E532-49EC-A733-50E081076384}" destId="{5838D47F-BB2D-44A1-BA6F-1EE22A16789E}" srcOrd="7" destOrd="0" presId="urn:microsoft.com/office/officeart/2005/8/layout/list1"/>
    <dgm:cxn modelId="{67B7A93F-8376-42ED-96FB-4496C38DC151}" type="presParOf" srcId="{B4DC2672-E532-49EC-A733-50E081076384}" destId="{C051414C-15A7-4ECE-8924-3C1ECFE3EB88}" srcOrd="8" destOrd="0" presId="urn:microsoft.com/office/officeart/2005/8/layout/list1"/>
    <dgm:cxn modelId="{8A20080C-34CC-4316-A218-4C1A0C204650}" type="presParOf" srcId="{C051414C-15A7-4ECE-8924-3C1ECFE3EB88}" destId="{F05EC822-94BD-4C0B-8F4A-A65765A1842A}" srcOrd="0" destOrd="0" presId="urn:microsoft.com/office/officeart/2005/8/layout/list1"/>
    <dgm:cxn modelId="{1264F601-1666-442C-8C8F-B92D7858299B}" type="presParOf" srcId="{C051414C-15A7-4ECE-8924-3C1ECFE3EB88}" destId="{0078431F-3CEE-4517-913A-900B4220AA60}" srcOrd="1" destOrd="0" presId="urn:microsoft.com/office/officeart/2005/8/layout/list1"/>
    <dgm:cxn modelId="{7CEA9A86-F4DD-424F-B970-5CD5396BE308}" type="presParOf" srcId="{B4DC2672-E532-49EC-A733-50E081076384}" destId="{2E3C7743-FD91-40D9-9483-811893F6388E}" srcOrd="9" destOrd="0" presId="urn:microsoft.com/office/officeart/2005/8/layout/list1"/>
    <dgm:cxn modelId="{E514F082-042C-4B05-A303-914720B06B4D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заключения договоров с подрядными и </a:t>
          </a:r>
          <a:r>
            <a:rPr lang="ru-RU" sz="1700" b="1" dirty="0" err="1" smtClean="0"/>
            <a:t>ресурсоснабжающими</a:t>
          </a:r>
          <a:r>
            <a:rPr lang="ru-RU" sz="1700" b="1" dirty="0" smtClean="0"/>
            <a:t> организациями: </a:t>
          </a:r>
        </a:p>
        <a:p>
          <a:r>
            <a:rPr lang="ru-RU" sz="1700" b="1" dirty="0" smtClean="0"/>
            <a:t>1) Заключены договора с РСО на поставку тепловой энергии, электроэнергии, ХГВС и водоотведения</a:t>
          </a:r>
        </a:p>
        <a:p>
          <a:r>
            <a:rPr lang="ru-RU" sz="1700" b="1" dirty="0" smtClean="0"/>
            <a:t>2) Заключен агентский договор на прием платежей физических лиц за оплату ЖКУ </a:t>
          </a:r>
        </a:p>
        <a:p>
          <a:r>
            <a:rPr lang="ru-RU" sz="1700" b="1" dirty="0" smtClean="0"/>
            <a:t>3) </a:t>
          </a:r>
          <a:r>
            <a:rPr lang="ru-RU" sz="1700" dirty="0" smtClean="0"/>
            <a:t>Подключения программного обеспечения  (РБЦ «Дом. </a:t>
          </a:r>
          <a:r>
            <a:rPr lang="ru-RU" sz="1700" dirty="0" err="1" smtClean="0"/>
            <a:t>Онлайн</a:t>
          </a:r>
          <a:r>
            <a:rPr lang="ru-RU" sz="1700" dirty="0" smtClean="0"/>
            <a:t>»)  </a:t>
          </a:r>
          <a:endParaRPr lang="ru-RU" sz="1700" b="1" dirty="0" smtClean="0"/>
        </a:p>
        <a:p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700" b="1" dirty="0" smtClean="0"/>
            <a:t>1) Сданы в  эксплуатацию </a:t>
          </a:r>
          <a:r>
            <a:rPr lang="ru-RU" sz="1700" b="1" dirty="0" err="1" smtClean="0"/>
            <a:t>общедомовые</a:t>
          </a:r>
          <a:r>
            <a:rPr lang="ru-RU" sz="1700" b="1" dirty="0" smtClean="0"/>
            <a:t> приборы учета тепловой энергии и ГВС </a:t>
          </a:r>
        </a:p>
        <a:p>
          <a:r>
            <a:rPr lang="ru-RU" sz="1700" b="1" dirty="0" smtClean="0"/>
            <a:t>2)  Обновлены акты раздела границ балансовой ответственности с поставщиками услуг.</a:t>
          </a:r>
        </a:p>
        <a:p>
          <a:endParaRPr lang="ru-RU" sz="1400" b="1" dirty="0" smtClean="0"/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A7C60B79-130C-44A3-8D0E-9E60CC97DAFB}" type="presOf" srcId="{92779391-4600-46E2-9F86-431C0E2107E0}" destId="{51BC7BF9-A791-4174-999B-E6230E74F257}" srcOrd="0" destOrd="0" presId="urn:microsoft.com/office/officeart/2005/8/layout/vList4"/>
    <dgm:cxn modelId="{C7344929-B22C-46CB-85F8-67A95E4EEBC5}" type="presOf" srcId="{5577849E-3231-4381-99B7-14F197EC3122}" destId="{64702BC8-F753-4016-B974-21736011CE83}" srcOrd="0" destOrd="0" presId="urn:microsoft.com/office/officeart/2005/8/layout/vList4"/>
    <dgm:cxn modelId="{E0033B6A-9609-4838-8813-61083D9153E7}" type="presOf" srcId="{22195661-191D-45EB-A8A9-687715CE269C}" destId="{C76D4B41-7707-49B2-B0C8-7F07B70AD6D9}" srcOrd="1" destOrd="0" presId="urn:microsoft.com/office/officeart/2005/8/layout/vList4"/>
    <dgm:cxn modelId="{1D02CA92-FF29-46DA-BA78-BDD7C10ACE7F}" type="presOf" srcId="{22195661-191D-45EB-A8A9-687715CE269C}" destId="{B46E0542-BE95-4B1A-BFAA-3326E15C63E2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893A8FC7-F55E-4143-A88E-4B6DE51E6019}" type="presOf" srcId="{5577849E-3231-4381-99B7-14F197EC3122}" destId="{D40D480F-1DDA-477C-8742-E807588BD55D}" srcOrd="1" destOrd="0" presId="urn:microsoft.com/office/officeart/2005/8/layout/vList4"/>
    <dgm:cxn modelId="{FA8ED588-876D-412E-902A-F488999D8936}" type="presParOf" srcId="{51BC7BF9-A791-4174-999B-E6230E74F257}" destId="{28C5606B-B196-4056-8F47-BECDA2C330D1}" srcOrd="0" destOrd="0" presId="urn:microsoft.com/office/officeart/2005/8/layout/vList4"/>
    <dgm:cxn modelId="{AF5C9129-498B-4430-80F2-8F947CC4B910}" type="presParOf" srcId="{28C5606B-B196-4056-8F47-BECDA2C330D1}" destId="{64702BC8-F753-4016-B974-21736011CE83}" srcOrd="0" destOrd="0" presId="urn:microsoft.com/office/officeart/2005/8/layout/vList4"/>
    <dgm:cxn modelId="{F03B24FE-6300-49BB-9043-1389A1066077}" type="presParOf" srcId="{28C5606B-B196-4056-8F47-BECDA2C330D1}" destId="{CCA352DF-7197-4B12-8227-A227A0C35193}" srcOrd="1" destOrd="0" presId="urn:microsoft.com/office/officeart/2005/8/layout/vList4"/>
    <dgm:cxn modelId="{F0629905-D568-42A8-AA46-331A03072EA4}" type="presParOf" srcId="{28C5606B-B196-4056-8F47-BECDA2C330D1}" destId="{D40D480F-1DDA-477C-8742-E807588BD55D}" srcOrd="2" destOrd="0" presId="urn:microsoft.com/office/officeart/2005/8/layout/vList4"/>
    <dgm:cxn modelId="{157F9AA2-3A40-4EBE-BDBD-E867478E8A3D}" type="presParOf" srcId="{51BC7BF9-A791-4174-999B-E6230E74F257}" destId="{A7879B70-8E87-463D-BE12-2BDB1FB5E24A}" srcOrd="1" destOrd="0" presId="urn:microsoft.com/office/officeart/2005/8/layout/vList4"/>
    <dgm:cxn modelId="{6FCF4187-3E8C-4634-BBE3-88D51315480B}" type="presParOf" srcId="{51BC7BF9-A791-4174-999B-E6230E74F257}" destId="{6E382747-74BB-4CBA-B69B-CA3A8A6CFFD6}" srcOrd="2" destOrd="0" presId="urn:microsoft.com/office/officeart/2005/8/layout/vList4"/>
    <dgm:cxn modelId="{893407BA-3354-4C2A-BFE0-88BB02145D3C}" type="presParOf" srcId="{6E382747-74BB-4CBA-B69B-CA3A8A6CFFD6}" destId="{B46E0542-BE95-4B1A-BFAA-3326E15C63E2}" srcOrd="0" destOrd="0" presId="urn:microsoft.com/office/officeart/2005/8/layout/vList4"/>
    <dgm:cxn modelId="{279E4B81-BBA9-4216-8885-76CAC39F8182}" type="presParOf" srcId="{6E382747-74BB-4CBA-B69B-CA3A8A6CFFD6}" destId="{CEC9C913-1418-4ABB-8212-80BFC7EDE06D}" srcOrd="1" destOrd="0" presId="urn:microsoft.com/office/officeart/2005/8/layout/vList4"/>
    <dgm:cxn modelId="{B0DEC577-6555-41CB-A229-A7500781D577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Произведен  скос  камыша в дворовой территории  - 13 мешков 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Высадка цветов -  80 штук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/>
      <dgm:spPr/>
      <dgm:t>
        <a:bodyPr/>
        <a:lstStyle/>
        <a:p>
          <a:r>
            <a:rPr lang="ru-RU" dirty="0" smtClean="0"/>
            <a:t>Вывоз снега с дворовой территории – 36 м3</a:t>
          </a:r>
          <a:endParaRPr lang="ru-RU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/>
      <dgm:spPr/>
      <dgm:t>
        <a:bodyPr/>
        <a:lstStyle/>
        <a:p>
          <a:r>
            <a:rPr lang="ru-RU" dirty="0" smtClean="0"/>
            <a:t>Вывоз</a:t>
          </a:r>
          <a:r>
            <a:rPr lang="ru-RU" baseline="0" dirty="0" smtClean="0"/>
            <a:t> сухого мусора – 821 м3 </a:t>
          </a:r>
          <a:endParaRPr lang="ru-RU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54794542-F6C9-42CF-9EEE-29A3C25A8DF0}">
      <dgm:prSet/>
      <dgm:spPr/>
      <dgm:t>
        <a:bodyPr/>
        <a:lstStyle/>
        <a:p>
          <a:r>
            <a:rPr lang="ru-RU" dirty="0" smtClean="0"/>
            <a:t>Вывоз  КГМ – 216 м3 </a:t>
          </a:r>
          <a:endParaRPr lang="ru-RU" dirty="0"/>
        </a:p>
      </dgm:t>
    </dgm:pt>
    <dgm:pt modelId="{A654205E-2835-442C-9F02-5060514848EE}" type="parTrans" cxnId="{5C64FE1E-806D-45BC-BDBF-93B264C40EE9}">
      <dgm:prSet/>
      <dgm:spPr/>
      <dgm:t>
        <a:bodyPr/>
        <a:lstStyle/>
        <a:p>
          <a:endParaRPr lang="ru-RU"/>
        </a:p>
      </dgm:t>
    </dgm:pt>
    <dgm:pt modelId="{F13155C9-B374-4E74-8718-A1079658238C}" type="sibTrans" cxnId="{5C64FE1E-806D-45BC-BDBF-93B264C40EE9}">
      <dgm:prSet/>
      <dgm:spPr/>
      <dgm:t>
        <a:bodyPr/>
        <a:lstStyle/>
        <a:p>
          <a:endParaRPr lang="ru-RU"/>
        </a:p>
      </dgm:t>
    </dgm:pt>
    <dgm:pt modelId="{AA0F1316-BF05-4F96-9E7A-9413E32296A5}">
      <dgm:prSet/>
      <dgm:spPr/>
      <dgm:t>
        <a:bodyPr/>
        <a:lstStyle/>
        <a:p>
          <a:r>
            <a:rPr lang="ru-RU" dirty="0" smtClean="0"/>
            <a:t>Сбор мусора  под домом– 14 мешков </a:t>
          </a:r>
          <a:endParaRPr lang="ru-RU" dirty="0"/>
        </a:p>
      </dgm:t>
    </dgm:pt>
    <dgm:pt modelId="{ABD70CBD-BC3A-4FFA-9BA0-DFC3A21C3D51}" type="parTrans" cxnId="{A7795E9C-9E0C-4633-A973-BA5ECBBE2821}">
      <dgm:prSet/>
      <dgm:spPr/>
      <dgm:t>
        <a:bodyPr/>
        <a:lstStyle/>
        <a:p>
          <a:endParaRPr lang="ru-RU"/>
        </a:p>
      </dgm:t>
    </dgm:pt>
    <dgm:pt modelId="{E1AED9ED-9127-4EB7-9C2C-32EB122285FE}" type="sibTrans" cxnId="{A7795E9C-9E0C-4633-A973-BA5ECBBE2821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6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6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6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6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70CC5C1F-EA9E-4213-B156-534775619045}" type="pres">
      <dgm:prSet presAssocID="{54794542-F6C9-42CF-9EEE-29A3C25A8DF0}" presName="parentLin" presStyleCnt="0"/>
      <dgm:spPr/>
    </dgm:pt>
    <dgm:pt modelId="{39AA0449-EFDC-4F33-8724-C7A46543EDD0}" type="pres">
      <dgm:prSet presAssocID="{54794542-F6C9-42CF-9EEE-29A3C25A8DF0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0B539027-E25C-4703-A2E7-C02BCC08E98D}" type="pres">
      <dgm:prSet presAssocID="{54794542-F6C9-42CF-9EEE-29A3C25A8DF0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250385-5936-495B-9ED4-5877E34AD22B}" type="pres">
      <dgm:prSet presAssocID="{54794542-F6C9-42CF-9EEE-29A3C25A8DF0}" presName="negativeSpace" presStyleCnt="0"/>
      <dgm:spPr/>
    </dgm:pt>
    <dgm:pt modelId="{2288CAFB-64FE-4AFB-8A83-031EA5FAA1BF}" type="pres">
      <dgm:prSet presAssocID="{54794542-F6C9-42CF-9EEE-29A3C25A8DF0}" presName="childText" presStyleLbl="conFgAcc1" presStyleIdx="4" presStyleCnt="6">
        <dgm:presLayoutVars>
          <dgm:bulletEnabled val="1"/>
        </dgm:presLayoutVars>
      </dgm:prSet>
      <dgm:spPr/>
    </dgm:pt>
    <dgm:pt modelId="{3B47D2B0-931B-4C50-85AF-1AE3561A7E1E}" type="pres">
      <dgm:prSet presAssocID="{F13155C9-B374-4E74-8718-A1079658238C}" presName="spaceBetweenRectangles" presStyleCnt="0"/>
      <dgm:spPr/>
    </dgm:pt>
    <dgm:pt modelId="{C3F25C8E-4C84-433A-9888-385119A4122B}" type="pres">
      <dgm:prSet presAssocID="{AA0F1316-BF05-4F96-9E7A-9413E32296A5}" presName="parentLin" presStyleCnt="0"/>
      <dgm:spPr/>
    </dgm:pt>
    <dgm:pt modelId="{0999C369-A189-47A8-BF8A-282541952018}" type="pres">
      <dgm:prSet presAssocID="{AA0F1316-BF05-4F96-9E7A-9413E32296A5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58FC4C5B-E959-4D0E-9453-1A9298FCB892}" type="pres">
      <dgm:prSet presAssocID="{AA0F1316-BF05-4F96-9E7A-9413E32296A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BB953-5819-47E5-A2C6-488C3F4FE0C8}" type="pres">
      <dgm:prSet presAssocID="{AA0F1316-BF05-4F96-9E7A-9413E32296A5}" presName="negativeSpace" presStyleCnt="0"/>
      <dgm:spPr/>
    </dgm:pt>
    <dgm:pt modelId="{CF338E53-278E-41D5-A882-26CE8A50B591}" type="pres">
      <dgm:prSet presAssocID="{AA0F1316-BF05-4F96-9E7A-9413E32296A5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A2809100-AB33-48B6-87C1-0BFAA035FEA4}" type="presOf" srcId="{A4BFDE4F-2DC7-4686-BFF5-F370918F53C4}" destId="{83C0D5F3-B789-4DB5-8D5D-0958C6C62D3A}" srcOrd="0" destOrd="0" presId="urn:microsoft.com/office/officeart/2005/8/layout/list1"/>
    <dgm:cxn modelId="{656A9665-04C7-4422-97C8-2123E6076B33}" type="presOf" srcId="{807DD80D-8810-46D8-87AB-EF65FF20CCF1}" destId="{D6EEC26F-4767-4A1D-BF62-991E98F63CE2}" srcOrd="1" destOrd="0" presId="urn:microsoft.com/office/officeart/2005/8/layout/list1"/>
    <dgm:cxn modelId="{5C64FE1E-806D-45BC-BDBF-93B264C40EE9}" srcId="{A4BFDE4F-2DC7-4686-BFF5-F370918F53C4}" destId="{54794542-F6C9-42CF-9EEE-29A3C25A8DF0}" srcOrd="4" destOrd="0" parTransId="{A654205E-2835-442C-9F02-5060514848EE}" sibTransId="{F13155C9-B374-4E74-8718-A1079658238C}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D801C04B-512D-44C8-8F93-A4939461CB51}" type="presOf" srcId="{CCD476F6-6877-4919-A49C-D945C7381B81}" destId="{BDA68A23-47FE-4E0D-8CA0-85D512D9F1E8}" srcOrd="0" destOrd="0" presId="urn:microsoft.com/office/officeart/2005/8/layout/list1"/>
    <dgm:cxn modelId="{BF605FAD-FEB6-4C90-B701-8B3835BD351A}" type="presOf" srcId="{54794542-F6C9-42CF-9EEE-29A3C25A8DF0}" destId="{0B539027-E25C-4703-A2E7-C02BCC08E98D}" srcOrd="1" destOrd="0" presId="urn:microsoft.com/office/officeart/2005/8/layout/list1"/>
    <dgm:cxn modelId="{5A66D217-2579-4305-8F11-8DC3480C5090}" type="presOf" srcId="{35219D1D-DA7A-4234-9811-7F49A1C6E08B}" destId="{F3BEBE99-FF44-4F84-8734-B4D7D945706F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48CD2C08-F183-49B6-ABE2-4BAA8F24F045}" type="presOf" srcId="{AA0F1316-BF05-4F96-9E7A-9413E32296A5}" destId="{58FC4C5B-E959-4D0E-9453-1A9298FCB892}" srcOrd="1" destOrd="0" presId="urn:microsoft.com/office/officeart/2005/8/layout/list1"/>
    <dgm:cxn modelId="{3AA31CD9-7234-4F31-96CF-7F6106B1EFA2}" type="presOf" srcId="{54794542-F6C9-42CF-9EEE-29A3C25A8DF0}" destId="{39AA0449-EFDC-4F33-8724-C7A46543EDD0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1FE747FA-A09D-4AE9-A759-7691B9AF5A8B}" type="presOf" srcId="{20973DF9-4129-43CB-85C8-FFE85863BF7A}" destId="{324E0A38-8F27-40B1-A27F-175861C150D2}" srcOrd="1" destOrd="0" presId="urn:microsoft.com/office/officeart/2005/8/layout/list1"/>
    <dgm:cxn modelId="{631AFEA0-C197-425E-B9B1-74A46B09CE78}" type="presOf" srcId="{35219D1D-DA7A-4234-9811-7F49A1C6E08B}" destId="{23011221-5C6A-4B74-A27C-EBE08ED76F88}" srcOrd="1" destOrd="0" presId="urn:microsoft.com/office/officeart/2005/8/layout/list1"/>
    <dgm:cxn modelId="{EE160D42-7121-4294-9245-86D934A3D72B}" type="presOf" srcId="{20973DF9-4129-43CB-85C8-FFE85863BF7A}" destId="{6201BCC1-17B8-409E-9ADD-3288BC80A385}" srcOrd="0" destOrd="0" presId="urn:microsoft.com/office/officeart/2005/8/layout/list1"/>
    <dgm:cxn modelId="{BFA930D0-F1ED-4D94-AC8E-684ABA462994}" type="presOf" srcId="{CCD476F6-6877-4919-A49C-D945C7381B81}" destId="{B9B85A93-C269-474C-80F0-3453D9E3F265}" srcOrd="1" destOrd="0" presId="urn:microsoft.com/office/officeart/2005/8/layout/list1"/>
    <dgm:cxn modelId="{A7795E9C-9E0C-4633-A973-BA5ECBBE2821}" srcId="{A4BFDE4F-2DC7-4686-BFF5-F370918F53C4}" destId="{AA0F1316-BF05-4F96-9E7A-9413E32296A5}" srcOrd="5" destOrd="0" parTransId="{ABD70CBD-BC3A-4FFA-9BA0-DFC3A21C3D51}" sibTransId="{E1AED9ED-9127-4EB7-9C2C-32EB122285FE}"/>
    <dgm:cxn modelId="{164F02D4-F2EF-41C2-871F-3AD39BAE6515}" type="presOf" srcId="{AA0F1316-BF05-4F96-9E7A-9413E32296A5}" destId="{0999C369-A189-47A8-BF8A-282541952018}" srcOrd="0" destOrd="0" presId="urn:microsoft.com/office/officeart/2005/8/layout/list1"/>
    <dgm:cxn modelId="{252FB4C3-FF4F-44CE-8A93-96C0076BB91B}" type="presOf" srcId="{807DD80D-8810-46D8-87AB-EF65FF20CCF1}" destId="{37BF2B53-D774-4C34-BA48-067CE276190D}" srcOrd="0" destOrd="0" presId="urn:microsoft.com/office/officeart/2005/8/layout/list1"/>
    <dgm:cxn modelId="{65DC4DE1-1D26-4700-87FB-3C381EECFB05}" type="presParOf" srcId="{83C0D5F3-B789-4DB5-8D5D-0958C6C62D3A}" destId="{43F5F80D-911F-4180-A155-5C3C14AD3452}" srcOrd="0" destOrd="0" presId="urn:microsoft.com/office/officeart/2005/8/layout/list1"/>
    <dgm:cxn modelId="{7DDFBFD8-5D0C-4F11-89C7-BBA9A871D2F1}" type="presParOf" srcId="{43F5F80D-911F-4180-A155-5C3C14AD3452}" destId="{6201BCC1-17B8-409E-9ADD-3288BC80A385}" srcOrd="0" destOrd="0" presId="urn:microsoft.com/office/officeart/2005/8/layout/list1"/>
    <dgm:cxn modelId="{10C3203C-5E87-42B8-9DEB-CBE685FC82A6}" type="presParOf" srcId="{43F5F80D-911F-4180-A155-5C3C14AD3452}" destId="{324E0A38-8F27-40B1-A27F-175861C150D2}" srcOrd="1" destOrd="0" presId="urn:microsoft.com/office/officeart/2005/8/layout/list1"/>
    <dgm:cxn modelId="{65F50130-C1B9-4DB1-9D3A-0017199D4D4F}" type="presParOf" srcId="{83C0D5F3-B789-4DB5-8D5D-0958C6C62D3A}" destId="{946C3B80-D6B7-49B9-9041-77C18CC69B3D}" srcOrd="1" destOrd="0" presId="urn:microsoft.com/office/officeart/2005/8/layout/list1"/>
    <dgm:cxn modelId="{7AC18B5C-E6B8-401D-88B2-7F9961DF217F}" type="presParOf" srcId="{83C0D5F3-B789-4DB5-8D5D-0958C6C62D3A}" destId="{358FF3AC-D5C0-4F4D-8611-7C00824D2727}" srcOrd="2" destOrd="0" presId="urn:microsoft.com/office/officeart/2005/8/layout/list1"/>
    <dgm:cxn modelId="{ACE2398C-28FB-4AA1-A75C-13F3DF245C99}" type="presParOf" srcId="{83C0D5F3-B789-4DB5-8D5D-0958C6C62D3A}" destId="{C485CE4D-567D-4287-AF49-39A9446C813C}" srcOrd="3" destOrd="0" presId="urn:microsoft.com/office/officeart/2005/8/layout/list1"/>
    <dgm:cxn modelId="{4C28D579-1D22-403A-922D-AB2DA236C626}" type="presParOf" srcId="{83C0D5F3-B789-4DB5-8D5D-0958C6C62D3A}" destId="{5D167D9F-2364-495B-92C0-EE3D56174D16}" srcOrd="4" destOrd="0" presId="urn:microsoft.com/office/officeart/2005/8/layout/list1"/>
    <dgm:cxn modelId="{650748D5-13C6-45F0-8D63-953E2F426B7C}" type="presParOf" srcId="{5D167D9F-2364-495B-92C0-EE3D56174D16}" destId="{37BF2B53-D774-4C34-BA48-067CE276190D}" srcOrd="0" destOrd="0" presId="urn:microsoft.com/office/officeart/2005/8/layout/list1"/>
    <dgm:cxn modelId="{8EB4FA0B-D791-4A05-81C8-7C34902594A0}" type="presParOf" srcId="{5D167D9F-2364-495B-92C0-EE3D56174D16}" destId="{D6EEC26F-4767-4A1D-BF62-991E98F63CE2}" srcOrd="1" destOrd="0" presId="urn:microsoft.com/office/officeart/2005/8/layout/list1"/>
    <dgm:cxn modelId="{58CC1571-9F22-4016-9984-ED7BA884CEF9}" type="presParOf" srcId="{83C0D5F3-B789-4DB5-8D5D-0958C6C62D3A}" destId="{82976242-D3D8-4122-8333-091C057CE8CA}" srcOrd="5" destOrd="0" presId="urn:microsoft.com/office/officeart/2005/8/layout/list1"/>
    <dgm:cxn modelId="{160B79FF-A199-400A-9070-D4DB38032C35}" type="presParOf" srcId="{83C0D5F3-B789-4DB5-8D5D-0958C6C62D3A}" destId="{471CA157-976A-4D76-B7FE-FAAE00B681CE}" srcOrd="6" destOrd="0" presId="urn:microsoft.com/office/officeart/2005/8/layout/list1"/>
    <dgm:cxn modelId="{BB6FB4BB-F945-4785-8FCB-16F63CB54B95}" type="presParOf" srcId="{83C0D5F3-B789-4DB5-8D5D-0958C6C62D3A}" destId="{32AC3263-24ED-45C4-BDE2-AB9B1420375E}" srcOrd="7" destOrd="0" presId="urn:microsoft.com/office/officeart/2005/8/layout/list1"/>
    <dgm:cxn modelId="{21D29C9F-8F11-4B4A-B46C-B6310F727AD3}" type="presParOf" srcId="{83C0D5F3-B789-4DB5-8D5D-0958C6C62D3A}" destId="{CF5D7DD0-A6B8-4CFB-8C2A-9DFD8FAE59B5}" srcOrd="8" destOrd="0" presId="urn:microsoft.com/office/officeart/2005/8/layout/list1"/>
    <dgm:cxn modelId="{8622F3F0-403D-4275-BC9C-A2C4F7C8E57F}" type="presParOf" srcId="{CF5D7DD0-A6B8-4CFB-8C2A-9DFD8FAE59B5}" destId="{BDA68A23-47FE-4E0D-8CA0-85D512D9F1E8}" srcOrd="0" destOrd="0" presId="urn:microsoft.com/office/officeart/2005/8/layout/list1"/>
    <dgm:cxn modelId="{ECDA4989-5FCF-4181-A1D1-E7840851B64F}" type="presParOf" srcId="{CF5D7DD0-A6B8-4CFB-8C2A-9DFD8FAE59B5}" destId="{B9B85A93-C269-474C-80F0-3453D9E3F265}" srcOrd="1" destOrd="0" presId="urn:microsoft.com/office/officeart/2005/8/layout/list1"/>
    <dgm:cxn modelId="{F71C4FA0-9094-4F91-845D-DD1562600956}" type="presParOf" srcId="{83C0D5F3-B789-4DB5-8D5D-0958C6C62D3A}" destId="{C38AC30E-44DE-4345-90F7-B4FC4B7A54F6}" srcOrd="9" destOrd="0" presId="urn:microsoft.com/office/officeart/2005/8/layout/list1"/>
    <dgm:cxn modelId="{398D8472-01DE-4609-B138-D5A390AADC8E}" type="presParOf" srcId="{83C0D5F3-B789-4DB5-8D5D-0958C6C62D3A}" destId="{6193B41C-E75F-4D40-804C-B5F45FED8ECE}" srcOrd="10" destOrd="0" presId="urn:microsoft.com/office/officeart/2005/8/layout/list1"/>
    <dgm:cxn modelId="{F088A508-6212-491E-B450-3F82DD771D74}" type="presParOf" srcId="{83C0D5F3-B789-4DB5-8D5D-0958C6C62D3A}" destId="{711F50AA-B432-4A73-AEF5-6DA1123E829A}" srcOrd="11" destOrd="0" presId="urn:microsoft.com/office/officeart/2005/8/layout/list1"/>
    <dgm:cxn modelId="{D4F72C6B-357A-49C0-B57F-031E80AC92BA}" type="presParOf" srcId="{83C0D5F3-B789-4DB5-8D5D-0958C6C62D3A}" destId="{BDBC1741-3879-403C-AAE5-A77F3711B338}" srcOrd="12" destOrd="0" presId="urn:microsoft.com/office/officeart/2005/8/layout/list1"/>
    <dgm:cxn modelId="{7603BEC3-C4B8-4988-8AE8-E49ED1DB9098}" type="presParOf" srcId="{BDBC1741-3879-403C-AAE5-A77F3711B338}" destId="{F3BEBE99-FF44-4F84-8734-B4D7D945706F}" srcOrd="0" destOrd="0" presId="urn:microsoft.com/office/officeart/2005/8/layout/list1"/>
    <dgm:cxn modelId="{3FE1785C-E9B4-44B8-8C80-AF818EE6D0A9}" type="presParOf" srcId="{BDBC1741-3879-403C-AAE5-A77F3711B338}" destId="{23011221-5C6A-4B74-A27C-EBE08ED76F88}" srcOrd="1" destOrd="0" presId="urn:microsoft.com/office/officeart/2005/8/layout/list1"/>
    <dgm:cxn modelId="{2CE8CE8D-103C-4CAC-B791-0D0F1091F73D}" type="presParOf" srcId="{83C0D5F3-B789-4DB5-8D5D-0958C6C62D3A}" destId="{3272369A-5468-42D0-A591-712C131DDBF6}" srcOrd="13" destOrd="0" presId="urn:microsoft.com/office/officeart/2005/8/layout/list1"/>
    <dgm:cxn modelId="{2E89CB7C-4C54-4909-A203-902AE6D21C93}" type="presParOf" srcId="{83C0D5F3-B789-4DB5-8D5D-0958C6C62D3A}" destId="{F5B70FC5-92BB-4730-BC92-73562B86A22B}" srcOrd="14" destOrd="0" presId="urn:microsoft.com/office/officeart/2005/8/layout/list1"/>
    <dgm:cxn modelId="{0A4087BF-7440-4E4D-AFC7-B0D9FC6FE8E8}" type="presParOf" srcId="{83C0D5F3-B789-4DB5-8D5D-0958C6C62D3A}" destId="{CD3DE2C9-F878-4243-AE78-88E1BF67E187}" srcOrd="15" destOrd="0" presId="urn:microsoft.com/office/officeart/2005/8/layout/list1"/>
    <dgm:cxn modelId="{D3372616-206C-4C1E-9167-33289ACF9B89}" type="presParOf" srcId="{83C0D5F3-B789-4DB5-8D5D-0958C6C62D3A}" destId="{70CC5C1F-EA9E-4213-B156-534775619045}" srcOrd="16" destOrd="0" presId="urn:microsoft.com/office/officeart/2005/8/layout/list1"/>
    <dgm:cxn modelId="{086C7FBB-66ED-4F68-8FBA-7E2C808915A8}" type="presParOf" srcId="{70CC5C1F-EA9E-4213-B156-534775619045}" destId="{39AA0449-EFDC-4F33-8724-C7A46543EDD0}" srcOrd="0" destOrd="0" presId="urn:microsoft.com/office/officeart/2005/8/layout/list1"/>
    <dgm:cxn modelId="{8F303E37-4D45-4CA0-9922-C4C456E624CB}" type="presParOf" srcId="{70CC5C1F-EA9E-4213-B156-534775619045}" destId="{0B539027-E25C-4703-A2E7-C02BCC08E98D}" srcOrd="1" destOrd="0" presId="urn:microsoft.com/office/officeart/2005/8/layout/list1"/>
    <dgm:cxn modelId="{D882A995-49D3-44EE-BA2D-3067D5B39B0D}" type="presParOf" srcId="{83C0D5F3-B789-4DB5-8D5D-0958C6C62D3A}" destId="{53250385-5936-495B-9ED4-5877E34AD22B}" srcOrd="17" destOrd="0" presId="urn:microsoft.com/office/officeart/2005/8/layout/list1"/>
    <dgm:cxn modelId="{4C25CD0D-4C8A-4761-B823-91641E3B47E3}" type="presParOf" srcId="{83C0D5F3-B789-4DB5-8D5D-0958C6C62D3A}" destId="{2288CAFB-64FE-4AFB-8A83-031EA5FAA1BF}" srcOrd="18" destOrd="0" presId="urn:microsoft.com/office/officeart/2005/8/layout/list1"/>
    <dgm:cxn modelId="{05755D62-D616-40F7-919D-587E52FCFA64}" type="presParOf" srcId="{83C0D5F3-B789-4DB5-8D5D-0958C6C62D3A}" destId="{3B47D2B0-931B-4C50-85AF-1AE3561A7E1E}" srcOrd="19" destOrd="0" presId="urn:microsoft.com/office/officeart/2005/8/layout/list1"/>
    <dgm:cxn modelId="{0AFDD7ED-D443-4594-99D4-95D0C99C90A4}" type="presParOf" srcId="{83C0D5F3-B789-4DB5-8D5D-0958C6C62D3A}" destId="{C3F25C8E-4C84-433A-9888-385119A4122B}" srcOrd="20" destOrd="0" presId="urn:microsoft.com/office/officeart/2005/8/layout/list1"/>
    <dgm:cxn modelId="{EEDB0FE6-2119-4B52-8E76-21C3696B59CD}" type="presParOf" srcId="{C3F25C8E-4C84-433A-9888-385119A4122B}" destId="{0999C369-A189-47A8-BF8A-282541952018}" srcOrd="0" destOrd="0" presId="urn:microsoft.com/office/officeart/2005/8/layout/list1"/>
    <dgm:cxn modelId="{015A2B1E-264B-4D44-A987-831460423686}" type="presParOf" srcId="{C3F25C8E-4C84-433A-9888-385119A4122B}" destId="{58FC4C5B-E959-4D0E-9453-1A9298FCB892}" srcOrd="1" destOrd="0" presId="urn:microsoft.com/office/officeart/2005/8/layout/list1"/>
    <dgm:cxn modelId="{7D6DF03E-B4C9-462D-A546-9FFB118A1903}" type="presParOf" srcId="{83C0D5F3-B789-4DB5-8D5D-0958C6C62D3A}" destId="{4F0BB953-5819-47E5-A2C6-488C3F4FE0C8}" srcOrd="21" destOrd="0" presId="urn:microsoft.com/office/officeart/2005/8/layout/list1"/>
    <dgm:cxn modelId="{DC786F5D-9B83-4F45-8282-D0F99191ABB2}" type="presParOf" srcId="{83C0D5F3-B789-4DB5-8D5D-0958C6C62D3A}" destId="{CF338E53-278E-41D5-A882-26CE8A50B591}" srcOrd="2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A5745C-A07C-4FD9-9EED-F3B0ED4C5383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012575-F44F-4B33-9078-F0485B1D4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«РОСТ»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48" y="200024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8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74572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</a:t>
                      </a:r>
                      <a:r>
                        <a:rPr lang="ru-RU" baseline="0" dirty="0" smtClean="0"/>
                        <a:t> 300 107,56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1 097  333,42 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202 744,14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294 218,21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546 168, 00 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545 937,46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83 095,56 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82 933,51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95 383,56 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95 254,51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195 143,40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194 774,45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7" y="1571612"/>
          <a:ext cx="8572560" cy="5000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47"/>
                <a:gridCol w="3214731"/>
                <a:gridCol w="2143141"/>
                <a:gridCol w="2143141"/>
              </a:tblGrid>
              <a:tr h="392692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Общая информация по начислению и объему коммунальных</a:t>
                      </a:r>
                      <a:r>
                        <a:rPr lang="ru-RU" baseline="0" dirty="0" smtClean="0"/>
                        <a:t> услуг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817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№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baseline="0" dirty="0" err="1" smtClean="0"/>
                        <a:t>п</a:t>
                      </a:r>
                      <a:r>
                        <a:rPr lang="ru-RU" b="1" baseline="0" dirty="0" smtClean="0"/>
                        <a:t>/</a:t>
                      </a:r>
                      <a:r>
                        <a:rPr lang="ru-RU" b="1" baseline="0" dirty="0" err="1" smtClean="0"/>
                        <a:t>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Наименование коммунальной</a:t>
                      </a:r>
                      <a:r>
                        <a:rPr lang="ru-RU" b="1" baseline="0" dirty="0" smtClean="0"/>
                        <a:t>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Общий объем потребления (руб.)</a:t>
                      </a:r>
                      <a:r>
                        <a:rPr lang="ru-RU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Начислено потребителям (руб.)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72 854,01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58 116,75</a:t>
                      </a:r>
                      <a:endParaRPr lang="ru-RU" dirty="0"/>
                    </a:p>
                  </a:txBody>
                  <a:tcPr/>
                </a:tc>
              </a:tr>
              <a:tr h="56724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240 307,98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117 758,88</a:t>
                      </a:r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761 969,85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793 296,37</a:t>
                      </a:r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76 340,73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62 068,23</a:t>
                      </a:r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317 412,87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319 405,27</a:t>
                      </a:r>
                      <a:endParaRPr lang="ru-RU" dirty="0"/>
                    </a:p>
                  </a:txBody>
                  <a:tcPr/>
                </a:tc>
              </a:tr>
              <a:tr h="39269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692"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2. Общая информация по предоставленным услугам: 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28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470 457,83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571612"/>
            <a:ext cx="8358246" cy="5072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 smtClean="0"/>
              <a:t>В период с 01 января 2015 по 31 декабря 2015 г. </a:t>
            </a:r>
          </a:p>
          <a:p>
            <a:pPr algn="just"/>
            <a:r>
              <a:rPr lang="ru-RU" sz="2500" dirty="0" smtClean="0"/>
              <a:t>В адрес УК «Альтаир» поступило следующее количество заявок от жильцов </a:t>
            </a:r>
            <a:r>
              <a:rPr lang="ru-RU" sz="2500" b="1" dirty="0" smtClean="0"/>
              <a:t>МКД </a:t>
            </a:r>
            <a:r>
              <a:rPr lang="ru-RU" sz="2500" b="1" dirty="0" err="1" smtClean="0"/>
              <a:t>Курашова</a:t>
            </a:r>
            <a:r>
              <a:rPr lang="ru-RU" sz="2500" b="1" dirty="0" smtClean="0"/>
              <a:t> 30/5</a:t>
            </a:r>
            <a:r>
              <a:rPr lang="ru-RU" sz="2500" dirty="0" smtClean="0"/>
              <a:t>: </a:t>
            </a:r>
          </a:p>
          <a:p>
            <a:endParaRPr lang="ru-RU" sz="2500" dirty="0" smtClean="0"/>
          </a:p>
          <a:p>
            <a:pPr marL="514350" indent="-514350">
              <a:buAutoNum type="arabicParenR"/>
            </a:pPr>
            <a:r>
              <a:rPr lang="ru-RU" sz="2500" b="1" dirty="0" smtClean="0"/>
              <a:t>Сантехнические – 129</a:t>
            </a:r>
          </a:p>
          <a:p>
            <a:pPr marL="514350" indent="-514350"/>
            <a:r>
              <a:rPr lang="ru-RU" sz="2500" dirty="0" smtClean="0"/>
              <a:t>1.1. бесплатные – 125 </a:t>
            </a:r>
          </a:p>
          <a:p>
            <a:pPr marL="514350" indent="-514350"/>
            <a:r>
              <a:rPr lang="ru-RU" sz="2500" dirty="0" smtClean="0"/>
              <a:t>1.2. платные – 4</a:t>
            </a:r>
          </a:p>
          <a:p>
            <a:pPr marL="514350" indent="-514350"/>
            <a:endParaRPr lang="ru-RU" sz="2500" dirty="0" smtClean="0"/>
          </a:p>
          <a:p>
            <a:pPr marL="514350" indent="-514350"/>
            <a:r>
              <a:rPr lang="ru-RU" sz="2500" b="1" dirty="0" smtClean="0"/>
              <a:t>2) Электротехнические – 29</a:t>
            </a:r>
          </a:p>
          <a:p>
            <a:pPr marL="514350" indent="-514350"/>
            <a:r>
              <a:rPr lang="ru-RU" sz="2500" b="1" dirty="0" smtClean="0"/>
              <a:t>3) Плотнические работы – 10</a:t>
            </a:r>
          </a:p>
          <a:p>
            <a:pPr marL="514350" indent="-514350"/>
            <a:r>
              <a:rPr lang="ru-RU" sz="2500" b="1" dirty="0" smtClean="0"/>
              <a:t>4) Содержание дворовой территории – 2</a:t>
            </a:r>
            <a:endParaRPr lang="ru-RU" sz="2500" b="1" dirty="0"/>
          </a:p>
          <a:p>
            <a:pPr marL="514350" indent="-514350"/>
            <a:r>
              <a:rPr lang="ru-RU" sz="2500" b="1" dirty="0" smtClean="0"/>
              <a:t>5) Уборка лестничных клеток – 1 </a:t>
            </a:r>
          </a:p>
          <a:p>
            <a:pPr marL="514350" indent="-514350"/>
            <a:r>
              <a:rPr lang="ru-RU" sz="2500" b="1" dirty="0" smtClean="0"/>
              <a:t>6) Благоустройство территории – 0</a:t>
            </a:r>
            <a:endParaRPr lang="ru-RU" sz="25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02" y="1500174"/>
          <a:ext cx="8643998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Сравнительный анализ по поступившим заявкам в период с июня по декабрь 2015 г</a:t>
            </a:r>
            <a:r>
              <a:rPr lang="ru-RU" dirty="0" smtClean="0"/>
              <a:t>. </a:t>
            </a:r>
            <a:endParaRPr lang="ru-RU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2" y="1428736"/>
          <a:ext cx="8643998" cy="513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Сравнительный анализ по поступившим заявкам 2013- 2014 - 2015 гг. </a:t>
            </a:r>
            <a:endParaRPr lang="ru-RU" sz="36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34" y="1714488"/>
          <a:ext cx="864396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b="1" dirty="0" smtClean="0"/>
              <a:t>Отчет деятельности по управлению, содержанию и текущему ремонту</a:t>
            </a:r>
            <a:endParaRPr lang="ru-RU" sz="2900" b="1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571612"/>
          <a:ext cx="850112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900" b="1" dirty="0" smtClean="0"/>
              <a:t>Отчет деятельности по благоустройству и </a:t>
            </a:r>
            <a:br>
              <a:rPr lang="ru-RU" sz="2900" b="1" dirty="0" smtClean="0"/>
            </a:br>
            <a:r>
              <a:rPr lang="ru-RU" sz="2900" b="1" dirty="0" smtClean="0"/>
              <a:t>сан. очистке </a:t>
            </a:r>
            <a:endParaRPr lang="ru-RU" sz="29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714488"/>
          <a:ext cx="878684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631400"/>
          <a:ext cx="8358246" cy="49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326"/>
                <a:gridCol w="4152838"/>
                <a:gridCol w="2786082"/>
              </a:tblGrid>
              <a:tr h="8235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1 504 147,70</a:t>
                      </a:r>
                      <a:r>
                        <a:rPr lang="ru-RU" baseline="0" dirty="0" smtClean="0"/>
                        <a:t>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958 210,24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545 937,46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8091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Задолженность потребителей на начало периода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90 178,07 руб. 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658</TotalTime>
  <Words>609</Words>
  <Application>Microsoft Office PowerPoint</Application>
  <PresentationFormat>Экран (4:3)</PresentationFormat>
  <Paragraphs>135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Обычная</vt:lpstr>
      <vt:lpstr>Отчет деятельности  ТСЖ «РОСТ»</vt:lpstr>
      <vt:lpstr>Оглавление 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июня по декабрь 2015 г. </vt:lpstr>
      <vt:lpstr>Сравнительный анализ по поступившим заявкам 2013- 2014 - 2015 гг.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«РОСТ»</dc:title>
  <dc:creator>Админ</dc:creator>
  <cp:lastModifiedBy>Админ</cp:lastModifiedBy>
  <cp:revision>45</cp:revision>
  <dcterms:created xsi:type="dcterms:W3CDTF">2016-01-29T00:37:53Z</dcterms:created>
  <dcterms:modified xsi:type="dcterms:W3CDTF">2016-02-03T07:44:21Z</dcterms:modified>
</cp:coreProperties>
</file>