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мест общего пользования </c:v>
                </c:pt>
                <c:pt idx="5">
                  <c:v>Благоустройство территории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52</c:v>
                </c:pt>
                <c:pt idx="1">
                  <c:v>27</c:v>
                </c:pt>
                <c:pt idx="2">
                  <c:v>9</c:v>
                </c:pt>
                <c:pt idx="3">
                  <c:v>0</c:v>
                </c:pt>
                <c:pt idx="4">
                  <c:v>1</c:v>
                </c:pt>
                <c:pt idx="5">
                  <c:v>3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июнь 2015</c:v>
                </c:pt>
                <c:pt idx="1">
                  <c:v>июль 2015</c:v>
                </c:pt>
                <c:pt idx="2">
                  <c:v>август 2015</c:v>
                </c:pt>
                <c:pt idx="3">
                  <c:v>сентябрь 2015</c:v>
                </c:pt>
                <c:pt idx="4">
                  <c:v>октябрь 2015</c:v>
                </c:pt>
                <c:pt idx="5">
                  <c:v>ноябрь 2015</c:v>
                </c:pt>
                <c:pt idx="6">
                  <c:v>декабрь 2015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</c:v>
                </c:pt>
                <c:pt idx="1">
                  <c:v>3</c:v>
                </c:pt>
                <c:pt idx="2">
                  <c:v>1</c:v>
                </c:pt>
                <c:pt idx="3">
                  <c:v>20</c:v>
                </c:pt>
                <c:pt idx="4">
                  <c:v>5</c:v>
                </c:pt>
                <c:pt idx="5">
                  <c:v>11</c:v>
                </c:pt>
                <c:pt idx="6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июнь 2015</c:v>
                </c:pt>
                <c:pt idx="1">
                  <c:v>июль 2015</c:v>
                </c:pt>
                <c:pt idx="2">
                  <c:v>август 2015</c:v>
                </c:pt>
                <c:pt idx="3">
                  <c:v>сентябрь 2015</c:v>
                </c:pt>
                <c:pt idx="4">
                  <c:v>октябрь 2015</c:v>
                </c:pt>
                <c:pt idx="5">
                  <c:v>ноябрь 2015</c:v>
                </c:pt>
                <c:pt idx="6">
                  <c:v>декабрь 2015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5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5</c:v>
                </c:pt>
                <c:pt idx="5">
                  <c:v>3</c:v>
                </c:pt>
                <c:pt idx="6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июнь 2015</c:v>
                </c:pt>
                <c:pt idx="1">
                  <c:v>июль 2015</c:v>
                </c:pt>
                <c:pt idx="2">
                  <c:v>август 2015</c:v>
                </c:pt>
                <c:pt idx="3">
                  <c:v>сентябрь 2015</c:v>
                </c:pt>
                <c:pt idx="4">
                  <c:v>октябрь 2015</c:v>
                </c:pt>
                <c:pt idx="5">
                  <c:v>ноябрь 2015</c:v>
                </c:pt>
                <c:pt idx="6">
                  <c:v>декабрь 2015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2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июнь 2015</c:v>
                </c:pt>
                <c:pt idx="1">
                  <c:v>июль 2015</c:v>
                </c:pt>
                <c:pt idx="2">
                  <c:v>август 2015</c:v>
                </c:pt>
                <c:pt idx="3">
                  <c:v>сентябрь 2015</c:v>
                </c:pt>
                <c:pt idx="4">
                  <c:v>октябрь 2015</c:v>
                </c:pt>
                <c:pt idx="5">
                  <c:v>ноябрь 2015</c:v>
                </c:pt>
                <c:pt idx="6">
                  <c:v>декабрь 2015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июнь 2015</c:v>
                </c:pt>
                <c:pt idx="1">
                  <c:v>июль 2015</c:v>
                </c:pt>
                <c:pt idx="2">
                  <c:v>август 2015</c:v>
                </c:pt>
                <c:pt idx="3">
                  <c:v>сентябрь 2015</c:v>
                </c:pt>
                <c:pt idx="4">
                  <c:v>октябрь 2015</c:v>
                </c:pt>
                <c:pt idx="5">
                  <c:v>ноябрь 2015</c:v>
                </c:pt>
                <c:pt idx="6">
                  <c:v>декабрь 2015</c:v>
                </c:pt>
              </c:strCache>
            </c:strRef>
          </c:cat>
          <c:val>
            <c:numRef>
              <c:f>Лист1!$F$2:$F$8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июнь 2015</c:v>
                </c:pt>
                <c:pt idx="1">
                  <c:v>июль 2015</c:v>
                </c:pt>
                <c:pt idx="2">
                  <c:v>август 2015</c:v>
                </c:pt>
                <c:pt idx="3">
                  <c:v>сентябрь 2015</c:v>
                </c:pt>
                <c:pt idx="4">
                  <c:v>октябрь 2015</c:v>
                </c:pt>
                <c:pt idx="5">
                  <c:v>ноябрь 2015</c:v>
                </c:pt>
                <c:pt idx="6">
                  <c:v>декабрь 2015</c:v>
                </c:pt>
              </c:strCache>
            </c:strRef>
          </c:cat>
          <c:val>
            <c:numRef>
              <c:f>Лист1!$G$2:$G$8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axId val="75664384"/>
        <c:axId val="85795584"/>
      </c:barChart>
      <c:catAx>
        <c:axId val="75664384"/>
        <c:scaling>
          <c:orientation val="minMax"/>
        </c:scaling>
        <c:axPos val="b"/>
        <c:tickLblPos val="nextTo"/>
        <c:crossAx val="85795584"/>
        <c:crosses val="autoZero"/>
        <c:auto val="1"/>
        <c:lblAlgn val="ctr"/>
        <c:lblOffset val="100"/>
      </c:catAx>
      <c:valAx>
        <c:axId val="85795584"/>
        <c:scaling>
          <c:orientation val="minMax"/>
        </c:scaling>
        <c:axPos val="l"/>
        <c:majorGridlines/>
        <c:numFmt formatCode="General" sourceLinked="1"/>
        <c:tickLblPos val="nextTo"/>
        <c:crossAx val="7566438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/>
      <dgm:spPr/>
      <dgm:t>
        <a:bodyPr/>
        <a:lstStyle/>
        <a:p>
          <a:r>
            <a:rPr lang="ru-RU" dirty="0" smtClean="0"/>
            <a:t>1) Отчет деятельности АДС</a:t>
          </a:r>
          <a:endParaRPr lang="ru-RU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/>
      <dgm:spPr/>
      <dgm:t>
        <a:bodyPr/>
        <a:lstStyle/>
        <a:p>
          <a:r>
            <a:rPr lang="ru-RU" dirty="0" smtClean="0"/>
            <a:t>2) Отчет деятельности по управлению, содержанию и текущему ремонту  </a:t>
          </a:r>
          <a:endParaRPr lang="ru-RU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/>
      <dgm:spPr/>
      <dgm:t>
        <a:bodyPr/>
        <a:lstStyle/>
        <a:p>
          <a:r>
            <a:rPr lang="ru-RU" dirty="0" smtClean="0"/>
            <a:t>3) Финансово-хозяйственная деятельность за 2015 год. </a:t>
          </a:r>
          <a:endParaRPr lang="ru-RU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AF63DD5-3284-452E-9BA9-0F31CB6A7BD9}" type="presOf" srcId="{6A1AC7A5-7B5C-4B28-BF53-4F85F5ADD7B0}" destId="{C37FD9BF-8620-42FB-B040-CFF1429D690A}" srcOrd="0" destOrd="0" presId="urn:microsoft.com/office/officeart/2005/8/layout/list1"/>
    <dgm:cxn modelId="{BB3171FC-838E-4D01-B120-0746A89E93C4}" type="presOf" srcId="{6A1AC7A5-7B5C-4B28-BF53-4F85F5ADD7B0}" destId="{8C1579D5-15CF-4DC3-B761-EB3DB393DB1E}" srcOrd="1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B8F202A7-EAEA-4DDD-8F66-38F97412695C}" type="presOf" srcId="{DCC47300-5DB4-44AD-ADD5-4F58F0B287CE}" destId="{80C16C54-6A92-4215-9DF9-5B09E229F388}" srcOrd="1" destOrd="0" presId="urn:microsoft.com/office/officeart/2005/8/layout/list1"/>
    <dgm:cxn modelId="{AF73345B-10B4-4D69-B44A-EA22EDB26BBA}" type="presOf" srcId="{0FC9F961-26AD-4D71-889B-339C5468EFA4}" destId="{B4DC2672-E532-49EC-A733-50E081076384}" srcOrd="0" destOrd="0" presId="urn:microsoft.com/office/officeart/2005/8/layout/list1"/>
    <dgm:cxn modelId="{AA1CA19C-6087-4853-A44F-10F9B8D7F0A6}" type="presOf" srcId="{DCC47300-5DB4-44AD-ADD5-4F58F0B287CE}" destId="{0EC9BEF7-3B31-4478-9FEA-0B0CD2D6EF75}" srcOrd="0" destOrd="0" presId="urn:microsoft.com/office/officeart/2005/8/layout/list1"/>
    <dgm:cxn modelId="{85DF9B36-89BE-4BEC-A813-93C241E4AC5D}" type="presOf" srcId="{20365188-0C29-4F17-BE27-E7E6CC164053}" destId="{0078431F-3CEE-4517-913A-900B4220AA60}" srcOrd="1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2E67FEC7-7534-46A1-B151-BE3F549054EF}" type="presOf" srcId="{20365188-0C29-4F17-BE27-E7E6CC164053}" destId="{F05EC822-94BD-4C0B-8F4A-A65765A1842A}" srcOrd="0" destOrd="0" presId="urn:microsoft.com/office/officeart/2005/8/layout/list1"/>
    <dgm:cxn modelId="{AEE76B6A-3301-401C-A012-ABD90631CAD5}" type="presParOf" srcId="{B4DC2672-E532-49EC-A733-50E081076384}" destId="{5972EF88-861D-4966-8264-FD3896FA3B94}" srcOrd="0" destOrd="0" presId="urn:microsoft.com/office/officeart/2005/8/layout/list1"/>
    <dgm:cxn modelId="{923BF043-EC02-4122-84DD-30D490A7AEA1}" type="presParOf" srcId="{5972EF88-861D-4966-8264-FD3896FA3B94}" destId="{0EC9BEF7-3B31-4478-9FEA-0B0CD2D6EF75}" srcOrd="0" destOrd="0" presId="urn:microsoft.com/office/officeart/2005/8/layout/list1"/>
    <dgm:cxn modelId="{68B3E261-F7DB-4FD6-95B2-99278D21C599}" type="presParOf" srcId="{5972EF88-861D-4966-8264-FD3896FA3B94}" destId="{80C16C54-6A92-4215-9DF9-5B09E229F388}" srcOrd="1" destOrd="0" presId="urn:microsoft.com/office/officeart/2005/8/layout/list1"/>
    <dgm:cxn modelId="{0FDF32C8-F507-46C9-A04C-486EB2632958}" type="presParOf" srcId="{B4DC2672-E532-49EC-A733-50E081076384}" destId="{EB1ABF5E-D9FD-49DA-81FC-7185745BFF59}" srcOrd="1" destOrd="0" presId="urn:microsoft.com/office/officeart/2005/8/layout/list1"/>
    <dgm:cxn modelId="{C84E225F-BC74-42B0-B46C-25F9871A33A1}" type="presParOf" srcId="{B4DC2672-E532-49EC-A733-50E081076384}" destId="{407CFC0C-D95D-4B40-83CB-8E31B3566A89}" srcOrd="2" destOrd="0" presId="urn:microsoft.com/office/officeart/2005/8/layout/list1"/>
    <dgm:cxn modelId="{261975A6-5DB5-4608-A9E6-B6BD970612A4}" type="presParOf" srcId="{B4DC2672-E532-49EC-A733-50E081076384}" destId="{01064AAB-69F4-4257-B816-7D983185B499}" srcOrd="3" destOrd="0" presId="urn:microsoft.com/office/officeart/2005/8/layout/list1"/>
    <dgm:cxn modelId="{27E7CBD3-B4B2-4420-9C99-318561041A6D}" type="presParOf" srcId="{B4DC2672-E532-49EC-A733-50E081076384}" destId="{5361BF82-8021-4328-907C-CAFC5FD70F07}" srcOrd="4" destOrd="0" presId="urn:microsoft.com/office/officeart/2005/8/layout/list1"/>
    <dgm:cxn modelId="{B5F6DFC4-B03A-42FF-AAD7-26DD5F8D9A1C}" type="presParOf" srcId="{5361BF82-8021-4328-907C-CAFC5FD70F07}" destId="{C37FD9BF-8620-42FB-B040-CFF1429D690A}" srcOrd="0" destOrd="0" presId="urn:microsoft.com/office/officeart/2005/8/layout/list1"/>
    <dgm:cxn modelId="{887D2DB2-B8FD-4550-A63C-4561DCBB79E2}" type="presParOf" srcId="{5361BF82-8021-4328-907C-CAFC5FD70F07}" destId="{8C1579D5-15CF-4DC3-B761-EB3DB393DB1E}" srcOrd="1" destOrd="0" presId="urn:microsoft.com/office/officeart/2005/8/layout/list1"/>
    <dgm:cxn modelId="{9BF84C7A-1B7C-47E7-BBF4-736ACB1B38D0}" type="presParOf" srcId="{B4DC2672-E532-49EC-A733-50E081076384}" destId="{02E8C738-B6A6-485B-80D5-94E66858AE47}" srcOrd="5" destOrd="0" presId="urn:microsoft.com/office/officeart/2005/8/layout/list1"/>
    <dgm:cxn modelId="{05CBFFFE-85EB-4987-8250-F475B9A49889}" type="presParOf" srcId="{B4DC2672-E532-49EC-A733-50E081076384}" destId="{C4CF8407-92A3-4BEE-BF77-1F2A3DE1E1E7}" srcOrd="6" destOrd="0" presId="urn:microsoft.com/office/officeart/2005/8/layout/list1"/>
    <dgm:cxn modelId="{73EADAE9-2B59-49EA-9800-047447D815DA}" type="presParOf" srcId="{B4DC2672-E532-49EC-A733-50E081076384}" destId="{5838D47F-BB2D-44A1-BA6F-1EE22A16789E}" srcOrd="7" destOrd="0" presId="urn:microsoft.com/office/officeart/2005/8/layout/list1"/>
    <dgm:cxn modelId="{4F212068-0436-4C92-B3B5-EFDC562E6439}" type="presParOf" srcId="{B4DC2672-E532-49EC-A733-50E081076384}" destId="{C051414C-15A7-4ECE-8924-3C1ECFE3EB88}" srcOrd="8" destOrd="0" presId="urn:microsoft.com/office/officeart/2005/8/layout/list1"/>
    <dgm:cxn modelId="{55FE0C62-54F3-4A9D-BC60-8C5D0C4C707A}" type="presParOf" srcId="{C051414C-15A7-4ECE-8924-3C1ECFE3EB88}" destId="{F05EC822-94BD-4C0B-8F4A-A65765A1842A}" srcOrd="0" destOrd="0" presId="urn:microsoft.com/office/officeart/2005/8/layout/list1"/>
    <dgm:cxn modelId="{2084A3BC-F92A-4618-960F-CB5E6BEE5909}" type="presParOf" srcId="{C051414C-15A7-4ECE-8924-3C1ECFE3EB88}" destId="{0078431F-3CEE-4517-913A-900B4220AA60}" srcOrd="1" destOrd="0" presId="urn:microsoft.com/office/officeart/2005/8/layout/list1"/>
    <dgm:cxn modelId="{69B6F001-FD2C-4A0F-826C-2B2126A51CF4}" type="presParOf" srcId="{B4DC2672-E532-49EC-A733-50E081076384}" destId="{2E3C7743-FD91-40D9-9483-811893F6388E}" srcOrd="9" destOrd="0" presId="urn:microsoft.com/office/officeart/2005/8/layout/list1"/>
    <dgm:cxn modelId="{33BDDDCF-3660-4F80-8A50-22966030F384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r>
            <a:rPr lang="ru-RU" sz="1400" b="1" dirty="0" smtClean="0"/>
            <a:t>В области заключения договоров с подрядными организациями и </a:t>
          </a:r>
          <a:r>
            <a:rPr lang="ru-RU" sz="1400" b="1" dirty="0" err="1" smtClean="0"/>
            <a:t>ресурсоснабжающими</a:t>
          </a:r>
          <a:r>
            <a:rPr lang="ru-RU" sz="1400" b="1" dirty="0" smtClean="0"/>
            <a:t> организациями </a:t>
          </a:r>
          <a:endParaRPr lang="ru-RU" sz="14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17CC4235-AF00-4388-A16F-74A4B105EA28}">
      <dgm:prSet phldrT="[Текст]" custT="1"/>
      <dgm:spPr/>
      <dgm:t>
        <a:bodyPr/>
        <a:lstStyle/>
        <a:p>
          <a:r>
            <a:rPr lang="ru-RU" sz="1400" dirty="0" smtClean="0"/>
            <a:t>Поставка ТЭ, Эл. энергии, ГВС, водоотведения и ХВС. </a:t>
          </a:r>
          <a:endParaRPr lang="ru-RU" sz="1400" dirty="0"/>
        </a:p>
      </dgm:t>
    </dgm:pt>
    <dgm:pt modelId="{3E96F9F1-8C3F-4FDA-9D67-7BE60CF32ECD}" type="parTrans" cxnId="{A743439F-5D0E-48D6-AE7A-0D6371BE60A1}">
      <dgm:prSet/>
      <dgm:spPr/>
      <dgm:t>
        <a:bodyPr/>
        <a:lstStyle/>
        <a:p>
          <a:endParaRPr lang="ru-RU"/>
        </a:p>
      </dgm:t>
    </dgm:pt>
    <dgm:pt modelId="{B94B032F-B627-4AEA-BFEE-FD956D4964EE}" type="sibTrans" cxnId="{A743439F-5D0E-48D6-AE7A-0D6371BE60A1}">
      <dgm:prSet/>
      <dgm:spPr/>
      <dgm:t>
        <a:bodyPr/>
        <a:lstStyle/>
        <a:p>
          <a:endParaRPr lang="ru-RU"/>
        </a:p>
      </dgm:t>
    </dgm:pt>
    <dgm:pt modelId="{E868CB6B-D728-4893-90AD-AF8AFE388752}">
      <dgm:prSet phldrT="[Текст]" custT="1"/>
      <dgm:spPr/>
      <dgm:t>
        <a:bodyPr/>
        <a:lstStyle/>
        <a:p>
          <a:r>
            <a:rPr lang="ru-RU" sz="1400" dirty="0" smtClean="0"/>
            <a:t>агентский договор на сбор  по приему платежей за ЖКУ</a:t>
          </a:r>
          <a:endParaRPr lang="ru-RU" sz="1400" dirty="0"/>
        </a:p>
      </dgm:t>
    </dgm:pt>
    <dgm:pt modelId="{51EF299E-CDF9-49B8-B1C8-2500B3D5352A}" type="parTrans" cxnId="{42CB2023-281C-4998-9086-924E875852DA}">
      <dgm:prSet/>
      <dgm:spPr/>
      <dgm:t>
        <a:bodyPr/>
        <a:lstStyle/>
        <a:p>
          <a:endParaRPr lang="ru-RU"/>
        </a:p>
      </dgm:t>
    </dgm:pt>
    <dgm:pt modelId="{24A77AAB-569B-41CC-9AEE-2F5BA46545AC}" type="sibTrans" cxnId="{42CB2023-281C-4998-9086-924E875852DA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400" b="1" dirty="0" smtClean="0"/>
            <a:t>В области организации процессов по управлению жилищным фондом: </a:t>
          </a:r>
        </a:p>
        <a:p>
          <a:r>
            <a:rPr lang="ru-RU" sz="1400" dirty="0" smtClean="0"/>
            <a:t>1. Подводящие сети  отопления и ХГВС признаны </a:t>
          </a:r>
          <a:r>
            <a:rPr lang="ru-RU" sz="1400" dirty="0" err="1" smtClean="0"/>
            <a:t>безхозными</a:t>
          </a:r>
          <a:r>
            <a:rPr lang="ru-RU" sz="1400" dirty="0" smtClean="0"/>
            <a:t> и переданы на ответственное хранение ГО «Город Якутск», в 2015 г. начата работа по передаче ЯТЭЦ. </a:t>
          </a:r>
        </a:p>
        <a:p>
          <a:r>
            <a:rPr lang="ru-RU" sz="1400" dirty="0" smtClean="0"/>
            <a:t>2. Обновлены акты раздела границ балансовой ответственности с поставщиками услуг.</a:t>
          </a:r>
        </a:p>
        <a:p>
          <a:r>
            <a:rPr lang="ru-RU" sz="1400" dirty="0" smtClean="0"/>
            <a:t>3. В течении отопительного периода вели постоянный контроль системы </a:t>
          </a:r>
          <a:r>
            <a:rPr lang="ru-RU" sz="1400" dirty="0" err="1" smtClean="0"/>
            <a:t>теплоэнергии</a:t>
          </a:r>
          <a:r>
            <a:rPr lang="ru-RU" sz="1400" dirty="0" smtClean="0"/>
            <a:t> произвели регулирование </a:t>
          </a:r>
          <a:r>
            <a:rPr lang="ru-RU" sz="1400" dirty="0" err="1" smtClean="0"/>
            <a:t>перетопа</a:t>
          </a:r>
          <a:r>
            <a:rPr lang="ru-RU" sz="1400" dirty="0" smtClean="0"/>
            <a:t> </a:t>
          </a:r>
        </a:p>
        <a:p>
          <a:r>
            <a:rPr lang="ru-RU" sz="1400" dirty="0" smtClean="0"/>
            <a:t>4. Заканчиваются работы по замене люминесцентных ламп на энергосберегающие светильники</a:t>
          </a:r>
        </a:p>
        <a:p>
          <a:r>
            <a:rPr lang="ru-RU" sz="1400" dirty="0" smtClean="0"/>
            <a:t>5. ПУ  ТЭ не сдан в эксплуатацию в связи с тем, что сгорел расходомер на </a:t>
          </a:r>
          <a:r>
            <a:rPr lang="ru-RU" sz="1400" dirty="0" err="1" smtClean="0"/>
            <a:t>обратке</a:t>
          </a:r>
          <a:r>
            <a:rPr lang="ru-RU" sz="1400" dirty="0" smtClean="0"/>
            <a:t>. </a:t>
          </a:r>
          <a:endParaRPr lang="ru-RU" sz="1400" dirty="0"/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A8D1CBFC-C021-40C5-82BC-35947A15FC7B}">
      <dgm:prSet phldrT="[Текст]" custT="1"/>
      <dgm:spPr/>
      <dgm:t>
        <a:bodyPr/>
        <a:lstStyle/>
        <a:p>
          <a:r>
            <a:rPr lang="ru-RU" sz="1400" dirty="0" smtClean="0"/>
            <a:t> тех. обслуживание ОДПУ тепловой энергии и ГВС с ООО Фаворит 96</a:t>
          </a:r>
          <a:endParaRPr lang="ru-RU" sz="1400" dirty="0"/>
        </a:p>
      </dgm:t>
    </dgm:pt>
    <dgm:pt modelId="{B40F4676-86D3-4471-A462-40D9883E1888}" type="parTrans" cxnId="{9B99887B-E610-4895-849F-9467902E3BE8}">
      <dgm:prSet/>
      <dgm:spPr/>
      <dgm:t>
        <a:bodyPr/>
        <a:lstStyle/>
        <a:p>
          <a:endParaRPr lang="ru-RU"/>
        </a:p>
      </dgm:t>
    </dgm:pt>
    <dgm:pt modelId="{C1D4EB32-8D1A-4BB6-BA05-A79BA0973299}" type="sibTrans" cxnId="{9B99887B-E610-4895-849F-9467902E3BE8}">
      <dgm:prSet/>
      <dgm:spPr/>
      <dgm:t>
        <a:bodyPr/>
        <a:lstStyle/>
        <a:p>
          <a:endParaRPr lang="ru-RU"/>
        </a:p>
      </dgm:t>
    </dgm:pt>
    <dgm:pt modelId="{E9E6CC60-328C-48BC-9416-8A572ADD0DBE}">
      <dgm:prSet phldrT="[Текст]" custT="1"/>
      <dgm:spPr/>
      <dgm:t>
        <a:bodyPr/>
        <a:lstStyle/>
        <a:p>
          <a:r>
            <a:rPr lang="ru-RU" sz="1400" dirty="0" smtClean="0"/>
            <a:t>Подключения программного обеспечения  (РБЦ «Дом. </a:t>
          </a:r>
          <a:r>
            <a:rPr lang="ru-RU" sz="1400" dirty="0" err="1" smtClean="0"/>
            <a:t>Онлайн</a:t>
          </a:r>
          <a:r>
            <a:rPr lang="ru-RU" sz="1400" dirty="0" smtClean="0"/>
            <a:t>») </a:t>
          </a:r>
          <a:endParaRPr lang="ru-RU" sz="1400" dirty="0"/>
        </a:p>
      </dgm:t>
    </dgm:pt>
    <dgm:pt modelId="{072374A0-046E-46B8-B175-44C4E574BFA9}" type="parTrans" cxnId="{36EC06B7-B06F-456C-A7AB-DCA71D890535}">
      <dgm:prSet/>
      <dgm:spPr/>
      <dgm:t>
        <a:bodyPr/>
        <a:lstStyle/>
        <a:p>
          <a:endParaRPr lang="ru-RU"/>
        </a:p>
      </dgm:t>
    </dgm:pt>
    <dgm:pt modelId="{DC8A42A4-73A6-4D85-BBF4-08836D8B59C2}" type="sibTrans" cxnId="{36EC06B7-B06F-456C-A7AB-DCA71D890535}">
      <dgm:prSet/>
      <dgm:spPr/>
      <dgm:t>
        <a:bodyPr/>
        <a:lstStyle/>
        <a:p>
          <a:endParaRPr lang="ru-RU"/>
        </a:p>
      </dgm:t>
    </dgm:pt>
    <dgm:pt modelId="{A7A2D910-FAB8-4C9F-A7E3-954AD4CB45D1}">
      <dgm:prSet phldrT="[Текст]" custT="1"/>
      <dgm:spPr/>
      <dgm:t>
        <a:bodyPr/>
        <a:lstStyle/>
        <a:p>
          <a:r>
            <a:rPr lang="ru-RU" sz="1400" dirty="0" smtClean="0"/>
            <a:t>Тех. обслуживание и ремонт лифтов </a:t>
          </a:r>
          <a:endParaRPr lang="ru-RU" sz="1400" dirty="0"/>
        </a:p>
      </dgm:t>
    </dgm:pt>
    <dgm:pt modelId="{9A592926-C47A-495F-87F8-E2ED3A46CC11}" type="parTrans" cxnId="{BEA53256-34E9-427F-8820-4CA04D944667}">
      <dgm:prSet/>
      <dgm:spPr/>
      <dgm:t>
        <a:bodyPr/>
        <a:lstStyle/>
        <a:p>
          <a:endParaRPr lang="ru-RU"/>
        </a:p>
      </dgm:t>
    </dgm:pt>
    <dgm:pt modelId="{31846681-F90A-4457-985C-E55F7EF9435A}" type="sibTrans" cxnId="{BEA53256-34E9-427F-8820-4CA04D944667}">
      <dgm:prSet/>
      <dgm:spPr/>
      <dgm:t>
        <a:bodyPr/>
        <a:lstStyle/>
        <a:p>
          <a:endParaRPr lang="ru-RU"/>
        </a:p>
      </dgm:t>
    </dgm:pt>
    <dgm:pt modelId="{E8FA53B7-625E-414C-BF7B-63160A29E0FC}">
      <dgm:prSet phldrT="[Текст]" custT="1"/>
      <dgm:spPr/>
      <dgm:t>
        <a:bodyPr/>
        <a:lstStyle/>
        <a:p>
          <a:r>
            <a:rPr lang="ru-RU" sz="1400" dirty="0" smtClean="0"/>
            <a:t>Тех. освидетельствование лифтов </a:t>
          </a:r>
          <a:endParaRPr lang="ru-RU" sz="1400" dirty="0"/>
        </a:p>
      </dgm:t>
    </dgm:pt>
    <dgm:pt modelId="{A23F4A0E-5B35-4A6C-A47A-DE79080FA204}" type="parTrans" cxnId="{CE921308-0C01-4CC4-9939-A787E8CAABD2}">
      <dgm:prSet/>
      <dgm:spPr/>
      <dgm:t>
        <a:bodyPr/>
        <a:lstStyle/>
        <a:p>
          <a:endParaRPr lang="ru-RU"/>
        </a:p>
      </dgm:t>
    </dgm:pt>
    <dgm:pt modelId="{E573A99A-4400-4CE6-9EB9-86CBA9925208}" type="sibTrans" cxnId="{CE921308-0C01-4CC4-9939-A787E8CAABD2}">
      <dgm:prSet/>
      <dgm:spPr/>
      <dgm:t>
        <a:bodyPr/>
        <a:lstStyle/>
        <a:p>
          <a:endParaRPr lang="ru-RU"/>
        </a:p>
      </dgm:t>
    </dgm:pt>
    <dgm:pt modelId="{54FFD0F3-C00E-46D4-97B5-E9A3BF4B9BDE}">
      <dgm:prSet phldrT="[Текст]" custT="1"/>
      <dgm:spPr/>
      <dgm:t>
        <a:bodyPr/>
        <a:lstStyle/>
        <a:p>
          <a:r>
            <a:rPr lang="ru-RU" sz="1400" dirty="0" smtClean="0"/>
            <a:t>На обязательное страхование лифтов (объектов повышенной опасности) </a:t>
          </a:r>
          <a:endParaRPr lang="ru-RU" sz="1400" dirty="0"/>
        </a:p>
      </dgm:t>
    </dgm:pt>
    <dgm:pt modelId="{EE7B9171-FBBC-4CBC-A74D-7F8D62275F7A}" type="parTrans" cxnId="{6BC17D7F-E95A-4706-8C76-4B8D819A96EB}">
      <dgm:prSet/>
      <dgm:spPr/>
      <dgm:t>
        <a:bodyPr/>
        <a:lstStyle/>
        <a:p>
          <a:endParaRPr lang="ru-RU"/>
        </a:p>
      </dgm:t>
    </dgm:pt>
    <dgm:pt modelId="{CE4FF256-F638-454D-8238-A9F457D05DBF}" type="sibTrans" cxnId="{6BC17D7F-E95A-4706-8C76-4B8D819A96EB}">
      <dgm:prSet/>
      <dgm:spPr/>
      <dgm:t>
        <a:bodyPr/>
        <a:lstStyle/>
        <a:p>
          <a:endParaRPr lang="ru-RU"/>
        </a:p>
      </dgm:t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C17D7F-E95A-4706-8C76-4B8D819A96EB}" srcId="{5577849E-3231-4381-99B7-14F197EC3122}" destId="{54FFD0F3-C00E-46D4-97B5-E9A3BF4B9BDE}" srcOrd="6" destOrd="0" parTransId="{EE7B9171-FBBC-4CBC-A74D-7F8D62275F7A}" sibTransId="{CE4FF256-F638-454D-8238-A9F457D05DBF}"/>
    <dgm:cxn modelId="{4AE42319-837D-46FB-8960-251A2CDAF7F5}" type="presOf" srcId="{54FFD0F3-C00E-46D4-97B5-E9A3BF4B9BDE}" destId="{D40D480F-1DDA-477C-8742-E807588BD55D}" srcOrd="1" destOrd="7" presId="urn:microsoft.com/office/officeart/2005/8/layout/vList4"/>
    <dgm:cxn modelId="{FB9270C3-20AB-4A6E-9214-1179C217928D}" type="presOf" srcId="{E8FA53B7-625E-414C-BF7B-63160A29E0FC}" destId="{64702BC8-F753-4016-B974-21736011CE83}" srcOrd="0" destOrd="6" presId="urn:microsoft.com/office/officeart/2005/8/layout/vList4"/>
    <dgm:cxn modelId="{5871EF77-35F2-4586-9C0E-66209F898444}" type="presOf" srcId="{92779391-4600-46E2-9F86-431C0E2107E0}" destId="{51BC7BF9-A791-4174-999B-E6230E74F257}" srcOrd="0" destOrd="0" presId="urn:microsoft.com/office/officeart/2005/8/layout/vList4"/>
    <dgm:cxn modelId="{20C61E8E-1856-4E17-9C00-8C733CCC300E}" type="presOf" srcId="{E8FA53B7-625E-414C-BF7B-63160A29E0FC}" destId="{D40D480F-1DDA-477C-8742-E807588BD55D}" srcOrd="1" destOrd="6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3CF925B8-D0A4-441D-B731-7B64BE69248D}" type="presOf" srcId="{5577849E-3231-4381-99B7-14F197EC3122}" destId="{64702BC8-F753-4016-B974-21736011CE83}" srcOrd="0" destOrd="0" presId="urn:microsoft.com/office/officeart/2005/8/layout/vList4"/>
    <dgm:cxn modelId="{77498537-2B65-4713-8DD5-2AAF43FA16AD}" type="presOf" srcId="{A8D1CBFC-C021-40C5-82BC-35947A15FC7B}" destId="{64702BC8-F753-4016-B974-21736011CE83}" srcOrd="0" destOrd="3" presId="urn:microsoft.com/office/officeart/2005/8/layout/vList4"/>
    <dgm:cxn modelId="{3794608E-70AD-45BC-A9E5-214DC73C441C}" type="presOf" srcId="{A7A2D910-FAB8-4C9F-A7E3-954AD4CB45D1}" destId="{D40D480F-1DDA-477C-8742-E807588BD55D}" srcOrd="1" destOrd="5" presId="urn:microsoft.com/office/officeart/2005/8/layout/vList4"/>
    <dgm:cxn modelId="{CE921308-0C01-4CC4-9939-A787E8CAABD2}" srcId="{5577849E-3231-4381-99B7-14F197EC3122}" destId="{E8FA53B7-625E-414C-BF7B-63160A29E0FC}" srcOrd="5" destOrd="0" parTransId="{A23F4A0E-5B35-4A6C-A47A-DE79080FA204}" sibTransId="{E573A99A-4400-4CE6-9EB9-86CBA9925208}"/>
    <dgm:cxn modelId="{6C9A7A4B-0968-4C51-A6A7-65B56E9E2E3F}" type="presOf" srcId="{54FFD0F3-C00E-46D4-97B5-E9A3BF4B9BDE}" destId="{64702BC8-F753-4016-B974-21736011CE83}" srcOrd="0" destOrd="7" presId="urn:microsoft.com/office/officeart/2005/8/layout/vList4"/>
    <dgm:cxn modelId="{4A472415-9AEC-4BF1-AE5F-006F618D93F9}" type="presOf" srcId="{17CC4235-AF00-4388-A16F-74A4B105EA28}" destId="{64702BC8-F753-4016-B974-21736011CE83}" srcOrd="0" destOrd="1" presId="urn:microsoft.com/office/officeart/2005/8/layout/vList4"/>
    <dgm:cxn modelId="{47D80BD3-F396-4615-BB01-D5F798821570}" type="presOf" srcId="{A8D1CBFC-C021-40C5-82BC-35947A15FC7B}" destId="{D40D480F-1DDA-477C-8742-E807588BD55D}" srcOrd="1" destOrd="3" presId="urn:microsoft.com/office/officeart/2005/8/layout/vList4"/>
    <dgm:cxn modelId="{5862C246-566D-442E-A976-073FAFFDE4CA}" type="presOf" srcId="{E9E6CC60-328C-48BC-9416-8A572ADD0DBE}" destId="{D40D480F-1DDA-477C-8742-E807588BD55D}" srcOrd="1" destOrd="4" presId="urn:microsoft.com/office/officeart/2005/8/layout/vList4"/>
    <dgm:cxn modelId="{D34827A3-EB7E-4D10-A3C0-FA6D08E9FAC6}" type="presOf" srcId="{17CC4235-AF00-4388-A16F-74A4B105EA28}" destId="{D40D480F-1DDA-477C-8742-E807588BD55D}" srcOrd="1" destOrd="1" presId="urn:microsoft.com/office/officeart/2005/8/layout/vList4"/>
    <dgm:cxn modelId="{75E00CE4-522E-44A3-B49B-299BE11A3AFD}" type="presOf" srcId="{E9E6CC60-328C-48BC-9416-8A572ADD0DBE}" destId="{64702BC8-F753-4016-B974-21736011CE83}" srcOrd="0" destOrd="4" presId="urn:microsoft.com/office/officeart/2005/8/layout/vList4"/>
    <dgm:cxn modelId="{8C925502-A347-41CB-BF7E-666715E0F7AD}" type="presOf" srcId="{5577849E-3231-4381-99B7-14F197EC3122}" destId="{D40D480F-1DDA-477C-8742-E807588BD55D}" srcOrd="1" destOrd="0" presId="urn:microsoft.com/office/officeart/2005/8/layout/vList4"/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42CB2023-281C-4998-9086-924E875852DA}" srcId="{5577849E-3231-4381-99B7-14F197EC3122}" destId="{E868CB6B-D728-4893-90AD-AF8AFE388752}" srcOrd="1" destOrd="0" parTransId="{51EF299E-CDF9-49B8-B1C8-2500B3D5352A}" sibTransId="{24A77AAB-569B-41CC-9AEE-2F5BA46545AC}"/>
    <dgm:cxn modelId="{D052393F-9805-485F-A45A-D3E42693A201}" type="presOf" srcId="{E868CB6B-D728-4893-90AD-AF8AFE388752}" destId="{D40D480F-1DDA-477C-8742-E807588BD55D}" srcOrd="1" destOrd="2" presId="urn:microsoft.com/office/officeart/2005/8/layout/vList4"/>
    <dgm:cxn modelId="{36EC06B7-B06F-456C-A7AB-DCA71D890535}" srcId="{5577849E-3231-4381-99B7-14F197EC3122}" destId="{E9E6CC60-328C-48BC-9416-8A572ADD0DBE}" srcOrd="3" destOrd="0" parTransId="{072374A0-046E-46B8-B175-44C4E574BFA9}" sibTransId="{DC8A42A4-73A6-4D85-BBF4-08836D8B59C2}"/>
    <dgm:cxn modelId="{489153E7-0B8E-420B-BDC7-DC88DC8FAF51}" type="presOf" srcId="{22195661-191D-45EB-A8A9-687715CE269C}" destId="{B46E0542-BE95-4B1A-BFAA-3326E15C63E2}" srcOrd="0" destOrd="0" presId="urn:microsoft.com/office/officeart/2005/8/layout/vList4"/>
    <dgm:cxn modelId="{2C6EBA21-68BD-4F84-92AE-0870A244B973}" type="presOf" srcId="{A7A2D910-FAB8-4C9F-A7E3-954AD4CB45D1}" destId="{64702BC8-F753-4016-B974-21736011CE83}" srcOrd="0" destOrd="5" presId="urn:microsoft.com/office/officeart/2005/8/layout/vList4"/>
    <dgm:cxn modelId="{F1348BA1-7D03-495A-B037-174C745E6B9E}" type="presOf" srcId="{22195661-191D-45EB-A8A9-687715CE269C}" destId="{C76D4B41-7707-49B2-B0C8-7F07B70AD6D9}" srcOrd="1" destOrd="0" presId="urn:microsoft.com/office/officeart/2005/8/layout/vList4"/>
    <dgm:cxn modelId="{A743439F-5D0E-48D6-AE7A-0D6371BE60A1}" srcId="{5577849E-3231-4381-99B7-14F197EC3122}" destId="{17CC4235-AF00-4388-A16F-74A4B105EA28}" srcOrd="0" destOrd="0" parTransId="{3E96F9F1-8C3F-4FDA-9D67-7BE60CF32ECD}" sibTransId="{B94B032F-B627-4AEA-BFEE-FD956D4964EE}"/>
    <dgm:cxn modelId="{9B99887B-E610-4895-849F-9467902E3BE8}" srcId="{5577849E-3231-4381-99B7-14F197EC3122}" destId="{A8D1CBFC-C021-40C5-82BC-35947A15FC7B}" srcOrd="2" destOrd="0" parTransId="{B40F4676-86D3-4471-A462-40D9883E1888}" sibTransId="{C1D4EB32-8D1A-4BB6-BA05-A79BA0973299}"/>
    <dgm:cxn modelId="{8105BDFF-49F6-4565-916C-1C542C6488C8}" type="presOf" srcId="{E868CB6B-D728-4893-90AD-AF8AFE388752}" destId="{64702BC8-F753-4016-B974-21736011CE83}" srcOrd="0" destOrd="2" presId="urn:microsoft.com/office/officeart/2005/8/layout/vList4"/>
    <dgm:cxn modelId="{BEA53256-34E9-427F-8820-4CA04D944667}" srcId="{5577849E-3231-4381-99B7-14F197EC3122}" destId="{A7A2D910-FAB8-4C9F-A7E3-954AD4CB45D1}" srcOrd="4" destOrd="0" parTransId="{9A592926-C47A-495F-87F8-E2ED3A46CC11}" sibTransId="{31846681-F90A-4457-985C-E55F7EF9435A}"/>
    <dgm:cxn modelId="{76256E24-62A9-4FE9-B772-781FC894B0D5}" type="presParOf" srcId="{51BC7BF9-A791-4174-999B-E6230E74F257}" destId="{28C5606B-B196-4056-8F47-BECDA2C330D1}" srcOrd="0" destOrd="0" presId="urn:microsoft.com/office/officeart/2005/8/layout/vList4"/>
    <dgm:cxn modelId="{982F04CF-B232-4AFD-9BF8-17325FDDC096}" type="presParOf" srcId="{28C5606B-B196-4056-8F47-BECDA2C330D1}" destId="{64702BC8-F753-4016-B974-21736011CE83}" srcOrd="0" destOrd="0" presId="urn:microsoft.com/office/officeart/2005/8/layout/vList4"/>
    <dgm:cxn modelId="{B4DD753A-5F25-4760-A497-1485DEEC2CED}" type="presParOf" srcId="{28C5606B-B196-4056-8F47-BECDA2C330D1}" destId="{CCA352DF-7197-4B12-8227-A227A0C35193}" srcOrd="1" destOrd="0" presId="urn:microsoft.com/office/officeart/2005/8/layout/vList4"/>
    <dgm:cxn modelId="{F5F9B722-99F8-4DFA-860F-0D1339DAFDFE}" type="presParOf" srcId="{28C5606B-B196-4056-8F47-BECDA2C330D1}" destId="{D40D480F-1DDA-477C-8742-E807588BD55D}" srcOrd="2" destOrd="0" presId="urn:microsoft.com/office/officeart/2005/8/layout/vList4"/>
    <dgm:cxn modelId="{C6CEC1EE-BC4E-49D4-9436-99961025FD49}" type="presParOf" srcId="{51BC7BF9-A791-4174-999B-E6230E74F257}" destId="{A7879B70-8E87-463D-BE12-2BDB1FB5E24A}" srcOrd="1" destOrd="0" presId="urn:microsoft.com/office/officeart/2005/8/layout/vList4"/>
    <dgm:cxn modelId="{4553E9B8-D39F-4B82-A453-B9BD3F823DCE}" type="presParOf" srcId="{51BC7BF9-A791-4174-999B-E6230E74F257}" destId="{6E382747-74BB-4CBA-B69B-CA3A8A6CFFD6}" srcOrd="2" destOrd="0" presId="urn:microsoft.com/office/officeart/2005/8/layout/vList4"/>
    <dgm:cxn modelId="{0D986DB1-DD86-488F-B4BD-288A616D6370}" type="presParOf" srcId="{6E382747-74BB-4CBA-B69B-CA3A8A6CFFD6}" destId="{B46E0542-BE95-4B1A-BFAA-3326E15C63E2}" srcOrd="0" destOrd="0" presId="urn:microsoft.com/office/officeart/2005/8/layout/vList4"/>
    <dgm:cxn modelId="{4C162ABD-5917-4F74-B58C-52D97760A892}" type="presParOf" srcId="{6E382747-74BB-4CBA-B69B-CA3A8A6CFFD6}" destId="{CEC9C913-1418-4ABB-8212-80BFC7EDE06D}" srcOrd="1" destOrd="0" presId="urn:microsoft.com/office/officeart/2005/8/layout/vList4"/>
    <dgm:cxn modelId="{4254D45B-DDE8-4A3F-B17F-9DF2BB1BCBD2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400" dirty="0" smtClean="0"/>
            <a:t>Произведена уборка мусора под домом – вывоз мусора 12 мешков </a:t>
          </a:r>
          <a:endParaRPr lang="ru-RU" sz="14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400" dirty="0" smtClean="0"/>
            <a:t>Произведена генеральная уборка (окна, лифтовые кабины, перила, радиаторы, почтовые ящики, флаконы) </a:t>
          </a:r>
          <a:endParaRPr lang="ru-RU" sz="14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/>
      <dgm:spPr/>
      <dgm:t>
        <a:bodyPr/>
        <a:lstStyle/>
        <a:p>
          <a:r>
            <a:rPr lang="ru-RU" dirty="0" smtClean="0"/>
            <a:t>Высадка цветов – 40 шт. </a:t>
          </a:r>
          <a:endParaRPr lang="ru-RU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/>
      <dgm:spPr/>
      <dgm:t>
        <a:bodyPr/>
        <a:lstStyle/>
        <a:p>
          <a:r>
            <a:rPr lang="ru-RU" dirty="0" smtClean="0"/>
            <a:t>Завоз земли общий объем – 2 м3 </a:t>
          </a:r>
          <a:endParaRPr lang="ru-RU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54794542-F6C9-42CF-9EEE-29A3C25A8DF0}">
      <dgm:prSet/>
      <dgm:spPr/>
      <dgm:t>
        <a:bodyPr/>
        <a:lstStyle/>
        <a:p>
          <a:r>
            <a:rPr lang="ru-RU" dirty="0" smtClean="0"/>
            <a:t>Текущий ремонт – укладка </a:t>
          </a:r>
          <a:r>
            <a:rPr lang="ru-RU" dirty="0" err="1" smtClean="0"/>
            <a:t>плидки</a:t>
          </a:r>
          <a:r>
            <a:rPr lang="ru-RU" dirty="0" smtClean="0"/>
            <a:t> </a:t>
          </a:r>
          <a:endParaRPr lang="ru-RU" dirty="0"/>
        </a:p>
      </dgm:t>
    </dgm:pt>
    <dgm:pt modelId="{A654205E-2835-442C-9F02-5060514848EE}" type="parTrans" cxnId="{5C64FE1E-806D-45BC-BDBF-93B264C40EE9}">
      <dgm:prSet/>
      <dgm:spPr/>
      <dgm:t>
        <a:bodyPr/>
        <a:lstStyle/>
        <a:p>
          <a:endParaRPr lang="ru-RU"/>
        </a:p>
      </dgm:t>
    </dgm:pt>
    <dgm:pt modelId="{F13155C9-B374-4E74-8718-A1079658238C}" type="sibTrans" cxnId="{5C64FE1E-806D-45BC-BDBF-93B264C40EE9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5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5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5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5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70CC5C1F-EA9E-4213-B156-534775619045}" type="pres">
      <dgm:prSet presAssocID="{54794542-F6C9-42CF-9EEE-29A3C25A8DF0}" presName="parentLin" presStyleCnt="0"/>
      <dgm:spPr/>
    </dgm:pt>
    <dgm:pt modelId="{39AA0449-EFDC-4F33-8724-C7A46543EDD0}" type="pres">
      <dgm:prSet presAssocID="{54794542-F6C9-42CF-9EEE-29A3C25A8DF0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0B539027-E25C-4703-A2E7-C02BCC08E98D}" type="pres">
      <dgm:prSet presAssocID="{54794542-F6C9-42CF-9EEE-29A3C25A8DF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250385-5936-495B-9ED4-5877E34AD22B}" type="pres">
      <dgm:prSet presAssocID="{54794542-F6C9-42CF-9EEE-29A3C25A8DF0}" presName="negativeSpace" presStyleCnt="0"/>
      <dgm:spPr/>
    </dgm:pt>
    <dgm:pt modelId="{2288CAFB-64FE-4AFB-8A83-031EA5FAA1BF}" type="pres">
      <dgm:prSet presAssocID="{54794542-F6C9-42CF-9EEE-29A3C25A8DF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D673273-B899-47E3-9782-5AC97206A613}" type="presOf" srcId="{CCD476F6-6877-4919-A49C-D945C7381B81}" destId="{BDA68A23-47FE-4E0D-8CA0-85D512D9F1E8}" srcOrd="0" destOrd="0" presId="urn:microsoft.com/office/officeart/2005/8/layout/list1"/>
    <dgm:cxn modelId="{6E9D3413-CEA3-4182-8B0D-1898CFFD2AD7}" type="presOf" srcId="{807DD80D-8810-46D8-87AB-EF65FF20CCF1}" destId="{D6EEC26F-4767-4A1D-BF62-991E98F63CE2}" srcOrd="1" destOrd="0" presId="urn:microsoft.com/office/officeart/2005/8/layout/list1"/>
    <dgm:cxn modelId="{79274F8C-2B92-4EC7-AF09-97D9DBC92EA8}" type="presOf" srcId="{A4BFDE4F-2DC7-4686-BFF5-F370918F53C4}" destId="{83C0D5F3-B789-4DB5-8D5D-0958C6C62D3A}" srcOrd="0" destOrd="0" presId="urn:microsoft.com/office/officeart/2005/8/layout/list1"/>
    <dgm:cxn modelId="{83539746-F09B-4535-AED9-5D6D2C407981}" type="presOf" srcId="{20973DF9-4129-43CB-85C8-FFE85863BF7A}" destId="{324E0A38-8F27-40B1-A27F-175861C150D2}" srcOrd="1" destOrd="0" presId="urn:microsoft.com/office/officeart/2005/8/layout/list1"/>
    <dgm:cxn modelId="{407F0228-FBA3-4126-8924-75F6C651715B}" type="presOf" srcId="{807DD80D-8810-46D8-87AB-EF65FF20CCF1}" destId="{37BF2B53-D774-4C34-BA48-067CE276190D}" srcOrd="0" destOrd="0" presId="urn:microsoft.com/office/officeart/2005/8/layout/list1"/>
    <dgm:cxn modelId="{9405F700-C79D-48D3-96D3-13E25C910EFE}" type="presOf" srcId="{54794542-F6C9-42CF-9EEE-29A3C25A8DF0}" destId="{0B539027-E25C-4703-A2E7-C02BCC08E98D}" srcOrd="1" destOrd="0" presId="urn:microsoft.com/office/officeart/2005/8/layout/list1"/>
    <dgm:cxn modelId="{26680EDE-6B21-4FCC-998C-C56B06E9D76D}" type="presOf" srcId="{CCD476F6-6877-4919-A49C-D945C7381B81}" destId="{B9B85A93-C269-474C-80F0-3453D9E3F265}" srcOrd="1" destOrd="0" presId="urn:microsoft.com/office/officeart/2005/8/layout/list1"/>
    <dgm:cxn modelId="{3599CDB8-4D66-41B7-8FCB-ACECAA6FC957}" type="presOf" srcId="{35219D1D-DA7A-4234-9811-7F49A1C6E08B}" destId="{F3BEBE99-FF44-4F84-8734-B4D7D945706F}" srcOrd="0" destOrd="0" presId="urn:microsoft.com/office/officeart/2005/8/layout/list1"/>
    <dgm:cxn modelId="{BC04A8DA-4631-44A0-B623-F5259F6EB00A}" type="presOf" srcId="{54794542-F6C9-42CF-9EEE-29A3C25A8DF0}" destId="{39AA0449-EFDC-4F33-8724-C7A46543EDD0}" srcOrd="0" destOrd="0" presId="urn:microsoft.com/office/officeart/2005/8/layout/list1"/>
    <dgm:cxn modelId="{5C64FE1E-806D-45BC-BDBF-93B264C40EE9}" srcId="{A4BFDE4F-2DC7-4686-BFF5-F370918F53C4}" destId="{54794542-F6C9-42CF-9EEE-29A3C25A8DF0}" srcOrd="4" destOrd="0" parTransId="{A654205E-2835-442C-9F02-5060514848EE}" sibTransId="{F13155C9-B374-4E74-8718-A1079658238C}"/>
    <dgm:cxn modelId="{C69D3B4F-3360-4E7F-93CE-D6299F970E94}" type="presOf" srcId="{20973DF9-4129-43CB-85C8-FFE85863BF7A}" destId="{6201BCC1-17B8-409E-9ADD-3288BC80A385}" srcOrd="0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29B8B33B-3457-4750-928E-CE3E40035204}" type="presOf" srcId="{35219D1D-DA7A-4234-9811-7F49A1C6E08B}" destId="{23011221-5C6A-4B74-A27C-EBE08ED76F88}" srcOrd="1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77043E6B-E829-4A2A-91C0-3B85195BD3E2}" type="presParOf" srcId="{83C0D5F3-B789-4DB5-8D5D-0958C6C62D3A}" destId="{43F5F80D-911F-4180-A155-5C3C14AD3452}" srcOrd="0" destOrd="0" presId="urn:microsoft.com/office/officeart/2005/8/layout/list1"/>
    <dgm:cxn modelId="{169D8FBD-614A-4BF5-B0CF-630711CA3FC0}" type="presParOf" srcId="{43F5F80D-911F-4180-A155-5C3C14AD3452}" destId="{6201BCC1-17B8-409E-9ADD-3288BC80A385}" srcOrd="0" destOrd="0" presId="urn:microsoft.com/office/officeart/2005/8/layout/list1"/>
    <dgm:cxn modelId="{C3C95314-402B-4797-9439-EED0F6586968}" type="presParOf" srcId="{43F5F80D-911F-4180-A155-5C3C14AD3452}" destId="{324E0A38-8F27-40B1-A27F-175861C150D2}" srcOrd="1" destOrd="0" presId="urn:microsoft.com/office/officeart/2005/8/layout/list1"/>
    <dgm:cxn modelId="{5B542BD1-C462-48A2-9F87-09695BA9B0FE}" type="presParOf" srcId="{83C0D5F3-B789-4DB5-8D5D-0958C6C62D3A}" destId="{946C3B80-D6B7-49B9-9041-77C18CC69B3D}" srcOrd="1" destOrd="0" presId="urn:microsoft.com/office/officeart/2005/8/layout/list1"/>
    <dgm:cxn modelId="{492FDBC6-622E-4FAE-AA70-6E5872683DAA}" type="presParOf" srcId="{83C0D5F3-B789-4DB5-8D5D-0958C6C62D3A}" destId="{358FF3AC-D5C0-4F4D-8611-7C00824D2727}" srcOrd="2" destOrd="0" presId="urn:microsoft.com/office/officeart/2005/8/layout/list1"/>
    <dgm:cxn modelId="{3D20F383-6542-40B1-8966-333F975E52C8}" type="presParOf" srcId="{83C0D5F3-B789-4DB5-8D5D-0958C6C62D3A}" destId="{C485CE4D-567D-4287-AF49-39A9446C813C}" srcOrd="3" destOrd="0" presId="urn:microsoft.com/office/officeart/2005/8/layout/list1"/>
    <dgm:cxn modelId="{F962206C-9F90-4D26-BCEF-E20080842D1D}" type="presParOf" srcId="{83C0D5F3-B789-4DB5-8D5D-0958C6C62D3A}" destId="{5D167D9F-2364-495B-92C0-EE3D56174D16}" srcOrd="4" destOrd="0" presId="urn:microsoft.com/office/officeart/2005/8/layout/list1"/>
    <dgm:cxn modelId="{A82CEB66-96B0-41C4-9653-5CFFF7DAF492}" type="presParOf" srcId="{5D167D9F-2364-495B-92C0-EE3D56174D16}" destId="{37BF2B53-D774-4C34-BA48-067CE276190D}" srcOrd="0" destOrd="0" presId="urn:microsoft.com/office/officeart/2005/8/layout/list1"/>
    <dgm:cxn modelId="{90EBA3FF-A85D-4CA4-B274-333B0C7A8603}" type="presParOf" srcId="{5D167D9F-2364-495B-92C0-EE3D56174D16}" destId="{D6EEC26F-4767-4A1D-BF62-991E98F63CE2}" srcOrd="1" destOrd="0" presId="urn:microsoft.com/office/officeart/2005/8/layout/list1"/>
    <dgm:cxn modelId="{B1ABCF4E-652D-413D-9534-C0E03A684767}" type="presParOf" srcId="{83C0D5F3-B789-4DB5-8D5D-0958C6C62D3A}" destId="{82976242-D3D8-4122-8333-091C057CE8CA}" srcOrd="5" destOrd="0" presId="urn:microsoft.com/office/officeart/2005/8/layout/list1"/>
    <dgm:cxn modelId="{5D0A27C5-1E45-4C38-9B83-209203DAA938}" type="presParOf" srcId="{83C0D5F3-B789-4DB5-8D5D-0958C6C62D3A}" destId="{471CA157-976A-4D76-B7FE-FAAE00B681CE}" srcOrd="6" destOrd="0" presId="urn:microsoft.com/office/officeart/2005/8/layout/list1"/>
    <dgm:cxn modelId="{C67198EF-4530-4DB4-94DD-C39B5BBDFDCD}" type="presParOf" srcId="{83C0D5F3-B789-4DB5-8D5D-0958C6C62D3A}" destId="{32AC3263-24ED-45C4-BDE2-AB9B1420375E}" srcOrd="7" destOrd="0" presId="urn:microsoft.com/office/officeart/2005/8/layout/list1"/>
    <dgm:cxn modelId="{3881A09F-6066-42E5-B817-ECE97736424A}" type="presParOf" srcId="{83C0D5F3-B789-4DB5-8D5D-0958C6C62D3A}" destId="{CF5D7DD0-A6B8-4CFB-8C2A-9DFD8FAE59B5}" srcOrd="8" destOrd="0" presId="urn:microsoft.com/office/officeart/2005/8/layout/list1"/>
    <dgm:cxn modelId="{A9B45613-2C4D-4A5E-92F6-1E710F819EBA}" type="presParOf" srcId="{CF5D7DD0-A6B8-4CFB-8C2A-9DFD8FAE59B5}" destId="{BDA68A23-47FE-4E0D-8CA0-85D512D9F1E8}" srcOrd="0" destOrd="0" presId="urn:microsoft.com/office/officeart/2005/8/layout/list1"/>
    <dgm:cxn modelId="{69890416-A0CC-433F-9410-266C09708084}" type="presParOf" srcId="{CF5D7DD0-A6B8-4CFB-8C2A-9DFD8FAE59B5}" destId="{B9B85A93-C269-474C-80F0-3453D9E3F265}" srcOrd="1" destOrd="0" presId="urn:microsoft.com/office/officeart/2005/8/layout/list1"/>
    <dgm:cxn modelId="{D3155E36-D783-43D0-8DEE-1A7C5B0E68DD}" type="presParOf" srcId="{83C0D5F3-B789-4DB5-8D5D-0958C6C62D3A}" destId="{C38AC30E-44DE-4345-90F7-B4FC4B7A54F6}" srcOrd="9" destOrd="0" presId="urn:microsoft.com/office/officeart/2005/8/layout/list1"/>
    <dgm:cxn modelId="{81942CE9-41D2-4D4E-9424-DC61ACCDF65F}" type="presParOf" srcId="{83C0D5F3-B789-4DB5-8D5D-0958C6C62D3A}" destId="{6193B41C-E75F-4D40-804C-B5F45FED8ECE}" srcOrd="10" destOrd="0" presId="urn:microsoft.com/office/officeart/2005/8/layout/list1"/>
    <dgm:cxn modelId="{958ADF3E-362A-410D-8E96-EFB15E563B81}" type="presParOf" srcId="{83C0D5F3-B789-4DB5-8D5D-0958C6C62D3A}" destId="{711F50AA-B432-4A73-AEF5-6DA1123E829A}" srcOrd="11" destOrd="0" presId="urn:microsoft.com/office/officeart/2005/8/layout/list1"/>
    <dgm:cxn modelId="{F036CAC2-74EF-4503-A9D0-4B457FE32A43}" type="presParOf" srcId="{83C0D5F3-B789-4DB5-8D5D-0958C6C62D3A}" destId="{BDBC1741-3879-403C-AAE5-A77F3711B338}" srcOrd="12" destOrd="0" presId="urn:microsoft.com/office/officeart/2005/8/layout/list1"/>
    <dgm:cxn modelId="{9EAB54ED-96C2-4FFA-B5EF-17596D29440F}" type="presParOf" srcId="{BDBC1741-3879-403C-AAE5-A77F3711B338}" destId="{F3BEBE99-FF44-4F84-8734-B4D7D945706F}" srcOrd="0" destOrd="0" presId="urn:microsoft.com/office/officeart/2005/8/layout/list1"/>
    <dgm:cxn modelId="{B60FAC54-758C-463F-BDEC-1D6DEDB6C799}" type="presParOf" srcId="{BDBC1741-3879-403C-AAE5-A77F3711B338}" destId="{23011221-5C6A-4B74-A27C-EBE08ED76F88}" srcOrd="1" destOrd="0" presId="urn:microsoft.com/office/officeart/2005/8/layout/list1"/>
    <dgm:cxn modelId="{0D13D116-8B96-4FE4-901B-5F882ED56130}" type="presParOf" srcId="{83C0D5F3-B789-4DB5-8D5D-0958C6C62D3A}" destId="{3272369A-5468-42D0-A591-712C131DDBF6}" srcOrd="13" destOrd="0" presId="urn:microsoft.com/office/officeart/2005/8/layout/list1"/>
    <dgm:cxn modelId="{3C3782C8-8E0D-4977-9FF6-1785A7F4E9B9}" type="presParOf" srcId="{83C0D5F3-B789-4DB5-8D5D-0958C6C62D3A}" destId="{F5B70FC5-92BB-4730-BC92-73562B86A22B}" srcOrd="14" destOrd="0" presId="urn:microsoft.com/office/officeart/2005/8/layout/list1"/>
    <dgm:cxn modelId="{B7D205E8-CE00-42CE-9FE2-125D2FAB63D0}" type="presParOf" srcId="{83C0D5F3-B789-4DB5-8D5D-0958C6C62D3A}" destId="{CD3DE2C9-F878-4243-AE78-88E1BF67E187}" srcOrd="15" destOrd="0" presId="urn:microsoft.com/office/officeart/2005/8/layout/list1"/>
    <dgm:cxn modelId="{6328DD35-8D66-4532-B849-E6B8785BFB34}" type="presParOf" srcId="{83C0D5F3-B789-4DB5-8D5D-0958C6C62D3A}" destId="{70CC5C1F-EA9E-4213-B156-534775619045}" srcOrd="16" destOrd="0" presId="urn:microsoft.com/office/officeart/2005/8/layout/list1"/>
    <dgm:cxn modelId="{96C0E599-98EE-4877-97C9-DF57F8B4CE7D}" type="presParOf" srcId="{70CC5C1F-EA9E-4213-B156-534775619045}" destId="{39AA0449-EFDC-4F33-8724-C7A46543EDD0}" srcOrd="0" destOrd="0" presId="urn:microsoft.com/office/officeart/2005/8/layout/list1"/>
    <dgm:cxn modelId="{E73E4A95-8C77-4C29-B9DD-93B00D894B7C}" type="presParOf" srcId="{70CC5C1F-EA9E-4213-B156-534775619045}" destId="{0B539027-E25C-4703-A2E7-C02BCC08E98D}" srcOrd="1" destOrd="0" presId="urn:microsoft.com/office/officeart/2005/8/layout/list1"/>
    <dgm:cxn modelId="{E4F7F22E-E7A9-43CB-9F10-EE59792204B2}" type="presParOf" srcId="{83C0D5F3-B789-4DB5-8D5D-0958C6C62D3A}" destId="{53250385-5936-495B-9ED4-5877E34AD22B}" srcOrd="17" destOrd="0" presId="urn:microsoft.com/office/officeart/2005/8/layout/list1"/>
    <dgm:cxn modelId="{1F166036-C9DC-49AB-8121-A336BA400745}" type="presParOf" srcId="{83C0D5F3-B789-4DB5-8D5D-0958C6C62D3A}" destId="{2288CAFB-64FE-4AFB-8A83-031EA5FAA1BF}" srcOrd="18" destOrd="0" presId="urn:microsoft.com/office/officeart/2005/8/layout/lis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F15C8D-D2E9-46AE-8BE6-756270BAF0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C7D4FE-C4FF-4BAD-A547-92FE3E6EA75A}">
      <dgm:prSet phldrT="[Текст]"/>
      <dgm:spPr/>
      <dgm:t>
        <a:bodyPr/>
        <a:lstStyle/>
        <a:p>
          <a:r>
            <a:rPr lang="ru-RU" dirty="0" smtClean="0"/>
            <a:t>Задолженность потребителей на конец периода по содержанию и текущему ремонту общего имущества составляет: </a:t>
          </a:r>
          <a:endParaRPr lang="ru-RU" dirty="0"/>
        </a:p>
      </dgm:t>
    </dgm:pt>
    <dgm:pt modelId="{6E5087CD-9650-4BB1-88AC-EB9010C8CD04}" type="parTrans" cxnId="{3BFA8DDD-6119-4A23-98AA-9E46C73257DB}">
      <dgm:prSet/>
      <dgm:spPr/>
      <dgm:t>
        <a:bodyPr/>
        <a:lstStyle/>
        <a:p>
          <a:endParaRPr lang="ru-RU"/>
        </a:p>
      </dgm:t>
    </dgm:pt>
    <dgm:pt modelId="{52E4918C-0B9C-4752-BA35-5344ABD001D5}" type="sibTrans" cxnId="{3BFA8DDD-6119-4A23-98AA-9E46C73257DB}">
      <dgm:prSet/>
      <dgm:spPr/>
      <dgm:t>
        <a:bodyPr/>
        <a:lstStyle/>
        <a:p>
          <a:endParaRPr lang="ru-RU"/>
        </a:p>
      </dgm:t>
    </dgm:pt>
    <dgm:pt modelId="{25DB3492-6640-4458-9810-63714148C540}">
      <dgm:prSet phldrT="[Текст]"/>
      <dgm:spPr/>
      <dgm:t>
        <a:bodyPr/>
        <a:lstStyle/>
        <a:p>
          <a:r>
            <a:rPr lang="ru-RU" dirty="0" smtClean="0"/>
            <a:t>231 221, 37 руб. </a:t>
          </a:r>
          <a:endParaRPr lang="ru-RU" dirty="0"/>
        </a:p>
      </dgm:t>
    </dgm:pt>
    <dgm:pt modelId="{7990A183-7019-442C-AAD8-53752D59AE76}" type="parTrans" cxnId="{A8AA353F-E5F4-4C4A-9A26-43D35794FDE3}">
      <dgm:prSet/>
      <dgm:spPr/>
      <dgm:t>
        <a:bodyPr/>
        <a:lstStyle/>
        <a:p>
          <a:endParaRPr lang="ru-RU"/>
        </a:p>
      </dgm:t>
    </dgm:pt>
    <dgm:pt modelId="{9123106C-7405-4941-9FA4-3B015C2D30FC}" type="sibTrans" cxnId="{A8AA353F-E5F4-4C4A-9A26-43D35794FDE3}">
      <dgm:prSet/>
      <dgm:spPr/>
      <dgm:t>
        <a:bodyPr/>
        <a:lstStyle/>
        <a:p>
          <a:endParaRPr lang="ru-RU"/>
        </a:p>
      </dgm:t>
    </dgm:pt>
    <dgm:pt modelId="{2ECE7C97-4FA6-4ABF-B802-57B5EB48C8DB}" type="pres">
      <dgm:prSet presAssocID="{E2F15C8D-D2E9-46AE-8BE6-756270BAF0B0}" presName="linear" presStyleCnt="0">
        <dgm:presLayoutVars>
          <dgm:animLvl val="lvl"/>
          <dgm:resizeHandles val="exact"/>
        </dgm:presLayoutVars>
      </dgm:prSet>
      <dgm:spPr/>
    </dgm:pt>
    <dgm:pt modelId="{CAD0BEE7-2E0B-4908-82AB-2953E17460CB}" type="pres">
      <dgm:prSet presAssocID="{3CC7D4FE-C4FF-4BAD-A547-92FE3E6EA75A}" presName="parentText" presStyleLbl="node1" presStyleIdx="0" presStyleCnt="1" custScaleX="98438" custScaleY="35629">
        <dgm:presLayoutVars>
          <dgm:chMax val="0"/>
          <dgm:bulletEnabled val="1"/>
        </dgm:presLayoutVars>
      </dgm:prSet>
      <dgm:spPr/>
    </dgm:pt>
    <dgm:pt modelId="{FA2B403E-6F2B-4B26-969C-54F665572735}" type="pres">
      <dgm:prSet presAssocID="{3CC7D4FE-C4FF-4BAD-A547-92FE3E6EA75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73308E-A752-4AB1-AD8E-0275B00816F0}" type="presOf" srcId="{3CC7D4FE-C4FF-4BAD-A547-92FE3E6EA75A}" destId="{CAD0BEE7-2E0B-4908-82AB-2953E17460CB}" srcOrd="0" destOrd="0" presId="urn:microsoft.com/office/officeart/2005/8/layout/vList2"/>
    <dgm:cxn modelId="{3BFA8DDD-6119-4A23-98AA-9E46C73257DB}" srcId="{E2F15C8D-D2E9-46AE-8BE6-756270BAF0B0}" destId="{3CC7D4FE-C4FF-4BAD-A547-92FE3E6EA75A}" srcOrd="0" destOrd="0" parTransId="{6E5087CD-9650-4BB1-88AC-EB9010C8CD04}" sibTransId="{52E4918C-0B9C-4752-BA35-5344ABD001D5}"/>
    <dgm:cxn modelId="{A8AA353F-E5F4-4C4A-9A26-43D35794FDE3}" srcId="{3CC7D4FE-C4FF-4BAD-A547-92FE3E6EA75A}" destId="{25DB3492-6640-4458-9810-63714148C540}" srcOrd="0" destOrd="0" parTransId="{7990A183-7019-442C-AAD8-53752D59AE76}" sibTransId="{9123106C-7405-4941-9FA4-3B015C2D30FC}"/>
    <dgm:cxn modelId="{4C9CBEDD-607A-445A-8973-BA88126CFD2E}" type="presOf" srcId="{25DB3492-6640-4458-9810-63714148C540}" destId="{FA2B403E-6F2B-4B26-969C-54F665572735}" srcOrd="0" destOrd="0" presId="urn:microsoft.com/office/officeart/2005/8/layout/vList2"/>
    <dgm:cxn modelId="{11A0E831-56DD-47A8-9900-2F92D923872D}" type="presOf" srcId="{E2F15C8D-D2E9-46AE-8BE6-756270BAF0B0}" destId="{2ECE7C97-4FA6-4ABF-B802-57B5EB48C8DB}" srcOrd="0" destOrd="0" presId="urn:microsoft.com/office/officeart/2005/8/layout/vList2"/>
    <dgm:cxn modelId="{1F7441B4-A0AF-45BB-9E53-00DE67FCAB98}" type="presParOf" srcId="{2ECE7C97-4FA6-4ABF-B802-57B5EB48C8DB}" destId="{CAD0BEE7-2E0B-4908-82AB-2953E17460CB}" srcOrd="0" destOrd="0" presId="urn:microsoft.com/office/officeart/2005/8/layout/vList2"/>
    <dgm:cxn modelId="{6ECFEE11-8E22-4038-AE2A-FE851AE7903E}" type="presParOf" srcId="{2ECE7C97-4FA6-4ABF-B802-57B5EB48C8DB}" destId="{FA2B403E-6F2B-4B26-969C-54F665572735}" srcOrd="1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657763-DBA0-4A65-8FBD-1280449C76EC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4F82020-EFD7-4D52-AC67-F12426E3EE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0"/>
            <a:ext cx="6477000" cy="1828800"/>
          </a:xfrm>
        </p:spPr>
        <p:txBody>
          <a:bodyPr/>
          <a:lstStyle/>
          <a:p>
            <a:r>
              <a:rPr lang="ru-RU" dirty="0" smtClean="0"/>
              <a:t>Отчет деятельности </a:t>
            </a:r>
            <a:br>
              <a:rPr lang="ru-RU" dirty="0" smtClean="0"/>
            </a:br>
            <a:r>
              <a:rPr lang="ru-RU" dirty="0" smtClean="0"/>
              <a:t>ТСЖ «</a:t>
            </a:r>
            <a:r>
              <a:rPr lang="ru-RU" dirty="0" err="1" smtClean="0"/>
              <a:t>Халтуринский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2015 год </a:t>
            </a:r>
            <a:endParaRPr lang="ru-RU" dirty="0"/>
          </a:p>
        </p:txBody>
      </p:sp>
      <p:pic>
        <p:nvPicPr>
          <p:cNvPr id="4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7302" y="2000240"/>
            <a:ext cx="8706698" cy="3917086"/>
          </a:xfrm>
        </p:spPr>
      </p:pic>
      <p:pic>
        <p:nvPicPr>
          <p:cNvPr id="5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030860"/>
            <a:ext cx="7920880" cy="35635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1000100" y="1928802"/>
          <a:ext cx="7500990" cy="321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24" y="1571611"/>
          <a:ext cx="7715304" cy="4643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558"/>
                <a:gridCol w="4148978"/>
                <a:gridCol w="2571768"/>
              </a:tblGrid>
              <a:tr h="475576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фактическая стоимость работ услуг (руб.)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32258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447 743,20 руб. </a:t>
                      </a:r>
                      <a:endParaRPr lang="ru-RU" dirty="0"/>
                    </a:p>
                  </a:txBody>
                  <a:tcPr/>
                </a:tc>
              </a:tr>
              <a:tr h="832258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48 915,68 руб. </a:t>
                      </a:r>
                      <a:endParaRPr lang="ru-RU" dirty="0"/>
                    </a:p>
                  </a:txBody>
                  <a:tcPr/>
                </a:tc>
              </a:tr>
              <a:tr h="482181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56 718,16 руб. </a:t>
                      </a:r>
                      <a:endParaRPr lang="ru-RU" dirty="0"/>
                    </a:p>
                  </a:txBody>
                  <a:tcPr/>
                </a:tc>
              </a:tr>
              <a:tr h="832258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115 837, 04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1889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785926"/>
          <a:ext cx="8001058" cy="4286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11"/>
                <a:gridCol w="3000417"/>
                <a:gridCol w="2000265"/>
                <a:gridCol w="2000265"/>
              </a:tblGrid>
              <a:tr h="466317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Общая информация по начислению и объему коммунальных</a:t>
                      </a:r>
                      <a:r>
                        <a:rPr lang="ru-RU" baseline="0" dirty="0" smtClean="0"/>
                        <a:t> услуг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49821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п</a:t>
                      </a:r>
                      <a:r>
                        <a:rPr lang="ru-RU" baseline="0" dirty="0" smtClean="0"/>
                        <a:t>/</a:t>
                      </a:r>
                      <a:r>
                        <a:rPr lang="ru-RU" baseline="0" dirty="0" err="1" smtClean="0"/>
                        <a:t>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коммунальной</a:t>
                      </a:r>
                      <a:r>
                        <a:rPr lang="ru-RU" baseline="0" dirty="0" smtClean="0"/>
                        <a:t> услуги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Общий объем потребления (руб.)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Начислено потребителям (руб.)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466317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219 738,56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182 962,02</a:t>
                      </a:r>
                      <a:endParaRPr lang="ru-RU" dirty="0"/>
                    </a:p>
                  </a:txBody>
                  <a:tcPr/>
                </a:tc>
              </a:tr>
              <a:tr h="804875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225 968,75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178 436,</a:t>
                      </a:r>
                    </a:p>
                    <a:p>
                      <a:r>
                        <a:rPr lang="ru-RU" dirty="0" smtClean="0"/>
                        <a:t>79</a:t>
                      </a:r>
                      <a:endParaRPr lang="ru-RU" dirty="0"/>
                    </a:p>
                  </a:txBody>
                  <a:tcPr/>
                </a:tc>
              </a:tr>
              <a:tr h="46631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863 227,05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1 274 178,79</a:t>
                      </a:r>
                      <a:endParaRPr lang="ru-RU" dirty="0"/>
                    </a:p>
                  </a:txBody>
                  <a:tcPr/>
                </a:tc>
              </a:tr>
              <a:tr h="46631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165 689,60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192 778,79</a:t>
                      </a:r>
                      <a:endParaRPr lang="ru-RU" dirty="0"/>
                    </a:p>
                  </a:txBody>
                  <a:tcPr/>
                </a:tc>
              </a:tr>
              <a:tr h="46631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451 513,01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333 505,42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880088" y="2282636"/>
            <a:ext cx="7906754" cy="2432247"/>
            <a:chOff x="58582" y="5591"/>
            <a:chExt cx="7383824" cy="2292726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58582" y="5591"/>
              <a:ext cx="7383824" cy="2292726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170504" y="117513"/>
              <a:ext cx="7159980" cy="20688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kern="1200" dirty="0" smtClean="0"/>
                <a:t>Задолженность потребителей на конец периода по </a:t>
              </a:r>
              <a:r>
                <a:rPr lang="ru-RU" sz="3200" kern="1200" dirty="0" smtClean="0"/>
                <a:t>КУ  </a:t>
              </a:r>
              <a:r>
                <a:rPr lang="ru-RU" sz="3200" kern="1200" dirty="0" smtClean="0"/>
                <a:t>составляет: </a:t>
              </a:r>
              <a:r>
                <a:rPr lang="ru-RU" sz="3200" kern="1200" dirty="0" smtClean="0"/>
                <a:t>507 085,23 руб.</a:t>
              </a:r>
              <a:endParaRPr lang="ru-RU" sz="3200" kern="1200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500034" y="1214422"/>
          <a:ext cx="8643966" cy="5643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354332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период с 01 июня 2015 по 31 декабря 2015 г. </a:t>
            </a:r>
          </a:p>
          <a:p>
            <a:r>
              <a:rPr lang="ru-RU" dirty="0" smtClean="0"/>
              <a:t>В адрес УК «Альтаир» поступило следующее количество заявок от жильцов МКД Халтурина 65а: </a:t>
            </a:r>
          </a:p>
          <a:p>
            <a:pPr marL="514350" indent="-514350">
              <a:buAutoNum type="arabicParenR"/>
            </a:pPr>
            <a:r>
              <a:rPr lang="ru-RU" dirty="0" smtClean="0"/>
              <a:t>Сантехнические – 52 </a:t>
            </a:r>
          </a:p>
          <a:p>
            <a:pPr marL="514350" indent="-514350">
              <a:buAutoNum type="arabicParenR"/>
            </a:pPr>
            <a:r>
              <a:rPr lang="ru-RU" dirty="0" smtClean="0"/>
              <a:t>Электротехнические – 27</a:t>
            </a:r>
          </a:p>
          <a:p>
            <a:pPr marL="514350" indent="-514350">
              <a:buAutoNum type="arabicParenR"/>
            </a:pPr>
            <a:r>
              <a:rPr lang="ru-RU" dirty="0" smtClean="0"/>
              <a:t>Плотницкие работы – 9 </a:t>
            </a:r>
          </a:p>
          <a:p>
            <a:pPr marL="514350" indent="-514350">
              <a:buAutoNum type="arabicParenR"/>
            </a:pPr>
            <a:r>
              <a:rPr lang="ru-RU" dirty="0" smtClean="0"/>
              <a:t>Содержание дворовой территории – 0 </a:t>
            </a:r>
          </a:p>
          <a:p>
            <a:pPr marL="514350" indent="-514350">
              <a:buAutoNum type="arabicParenR"/>
            </a:pPr>
            <a:r>
              <a:rPr lang="ru-RU" dirty="0" smtClean="0"/>
              <a:t>Уборка лестничных клеток – 1 </a:t>
            </a:r>
          </a:p>
          <a:p>
            <a:pPr marL="514350" indent="-514350">
              <a:buAutoNum type="arabicParenR"/>
            </a:pPr>
            <a:r>
              <a:rPr lang="ru-RU" dirty="0" smtClean="0"/>
              <a:t>Благоустройство территории – 3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Отчет деятельности службы АДС за 2015 год. 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000100" y="2714620"/>
          <a:ext cx="7643866" cy="3349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dirty="0" smtClean="0"/>
              <a:t>Сравнительный анализ по поступившим заявкам в период с июня по декабрь 2015 г. </a:t>
            </a:r>
            <a:endParaRPr lang="ru-RU" sz="3000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85720" y="1643050"/>
          <a:ext cx="8643998" cy="4818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8153400" cy="990600"/>
          </a:xfrm>
        </p:spPr>
        <p:txBody>
          <a:bodyPr>
            <a:noAutofit/>
          </a:bodyPr>
          <a:lstStyle/>
          <a:p>
            <a:pPr lvl="0" algn="ctr"/>
            <a:r>
              <a:rPr lang="ru-RU" sz="3000" dirty="0" smtClean="0"/>
              <a:t> Отчет деятельности по управлению, содержанию и текущему ремонту  </a:t>
            </a:r>
            <a:br>
              <a:rPr lang="ru-RU" sz="3000" dirty="0" smtClean="0"/>
            </a:b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1500174"/>
          <a:ext cx="8715404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Отчет деятельности по благоустройству и сан. отчистке 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643050"/>
          <a:ext cx="8643998" cy="467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877" y="1571613"/>
          <a:ext cx="7858214" cy="4857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4415"/>
                <a:gridCol w="3904394"/>
                <a:gridCol w="2619405"/>
              </a:tblGrid>
              <a:tr h="1278364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94855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907 447</a:t>
                      </a:r>
                      <a:r>
                        <a:rPr lang="ru-RU" baseline="0" dirty="0" smtClean="0"/>
                        <a:t> 43 руб. </a:t>
                      </a:r>
                      <a:endParaRPr lang="ru-RU" dirty="0"/>
                    </a:p>
                  </a:txBody>
                  <a:tcPr/>
                </a:tc>
              </a:tr>
              <a:tr h="894855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454 527, 59 руб.</a:t>
                      </a:r>
                      <a:endParaRPr lang="ru-RU" dirty="0"/>
                    </a:p>
                  </a:txBody>
                  <a:tcPr/>
                </a:tc>
              </a:tr>
              <a:tr h="89485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452</a:t>
                      </a:r>
                      <a:r>
                        <a:rPr lang="ru-RU" baseline="0" dirty="0" smtClean="0"/>
                        <a:t> 919,84 руб. </a:t>
                      </a:r>
                      <a:endParaRPr lang="ru-RU" dirty="0"/>
                    </a:p>
                  </a:txBody>
                  <a:tcPr/>
                </a:tc>
              </a:tr>
              <a:tr h="894855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876" y="1571613"/>
          <a:ext cx="7929651" cy="4957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546"/>
                <a:gridCol w="3939888"/>
                <a:gridCol w="2643217"/>
              </a:tblGrid>
              <a:tr h="1009149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06405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676 226, 06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72183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676 226, 06 руб.</a:t>
                      </a:r>
                      <a:endParaRPr lang="ru-RU" dirty="0"/>
                    </a:p>
                  </a:txBody>
                  <a:tcPr/>
                </a:tc>
              </a:tr>
              <a:tr h="72183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</a:t>
                      </a:r>
                      <a:r>
                        <a:rPr lang="ru-RU" dirty="0" smtClean="0"/>
                        <a:t>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706405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70640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219</TotalTime>
  <Words>649</Words>
  <Application>Microsoft Office PowerPoint</Application>
  <PresentationFormat>Экран (4:3)</PresentationFormat>
  <Paragraphs>119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Отчет деятельности  ТСЖ «Халтуринский»</vt:lpstr>
      <vt:lpstr>Оглавление</vt:lpstr>
      <vt:lpstr>Отчет деятельности службы АДС за 2015 год</vt:lpstr>
      <vt:lpstr>Отчет деятельности службы АДС за 2015 год. </vt:lpstr>
      <vt:lpstr>Сравнительный анализ по поступившим заявкам в период с июня по декабрь 2015 г. </vt:lpstr>
      <vt:lpstr> Отчет деятельности по управлению, содержанию и текущему ремонту   </vt:lpstr>
      <vt:lpstr> Отчет деятельности по благоустройству и сан. отчистке </vt:lpstr>
      <vt:lpstr>Отчет финансово-хозяйственной деятельности за 2015 год </vt:lpstr>
      <vt:lpstr>Отчет финансово-хозяйственной деятельности за 2015 год </vt:lpstr>
      <vt:lpstr>Отчет финансово-хозяйственной деятельности за 2015 год </vt:lpstr>
      <vt:lpstr>Отчет финансово-хозяйственной деятельности за 2015 год </vt:lpstr>
      <vt:lpstr>Отчет финансово-хозяйственной деятельности за 2015 год </vt:lpstr>
      <vt:lpstr>Отчет финансово-хозяйственной деятельности за 2015 год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ТСЖ «Халтуринский»</dc:title>
  <dc:creator>Админ</dc:creator>
  <cp:lastModifiedBy>Админ</cp:lastModifiedBy>
  <cp:revision>16</cp:revision>
  <dcterms:created xsi:type="dcterms:W3CDTF">2016-01-21T05:34:32Z</dcterms:created>
  <dcterms:modified xsi:type="dcterms:W3CDTF">2016-01-22T08:39:46Z</dcterms:modified>
</cp:coreProperties>
</file>