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745A4C39-0BCC-4270-A082-ED227D797C37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26685-EDE4-45DA-A22C-7481B045B7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78D21-E20B-4551-8F39-F2600AEEB0D8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09C58-3AE9-4846-9770-888459A693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CFE13-D758-4E9A-B09E-E61D4E2ACF95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7A190-0472-4BD5-BEBB-49CC2E69F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AE298-D208-4C71-B990-43B737C02740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6B125-10C8-458C-B12B-6519B69C44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A6D56-D31C-42C1-87FE-B6547BD62460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F1ADC-D3C1-44B9-8488-5B5AD3ACB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C5893-2099-42CB-81DB-204C7B2378A4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C9D16-6121-4A11-8890-E7C8397E76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428FA-F9E2-4AE0-9BFA-16C7E07B23ED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2C6B6-02A2-4E31-B4FD-A70D764BDC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85A12-1A35-4F91-B4FF-86B747CD6F87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84B97-56E9-4ACE-8EEA-EB8DA19FA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4CF7B-720E-4A37-9D67-57369E21B002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4569D-8E2D-4B96-A9B8-F9DD1A06C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D859B-5119-4C04-A813-5D087A4A01D0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BF32-6BC3-48EE-8080-533274B393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4374E-ECE1-44DC-9648-6C22D8525FCE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98E2F-5856-43F5-98A9-A4DE9CBA4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CC169C-B568-45EE-9AA7-AEBFDDA4E3B1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5FAB49-F1C4-4C36-A5A8-C4D3D4897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201</a:t>
            </a:r>
            <a:r>
              <a:rPr lang="ru-RU" sz="2300" smtClean="0">
                <a:latin typeface="Arial" charset="0"/>
              </a:rPr>
              <a:t>9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mtClean="0"/>
              <a:t>МКД: </a:t>
            </a:r>
            <a:r>
              <a:rPr lang="ru-RU" smtClean="0">
                <a:latin typeface="Arial" charset="0"/>
              </a:rPr>
              <a:t>Халтурина 65а</a:t>
            </a:r>
            <a:r>
              <a:rPr lang="ru-RU" smtClean="0"/>
              <a:t> 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516688" y="260350"/>
            <a:ext cx="2627312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УТВЕРЖДАЮ:______________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«___»____________20___г.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201</a:t>
            </a:r>
            <a:r>
              <a:rPr lang="ru-RU" sz="2900" b="1" smtClean="0">
                <a:latin typeface="Arial" charset="0"/>
              </a:rPr>
              <a:t>9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201</a:t>
            </a:r>
            <a:r>
              <a:rPr lang="ru-RU" b="1" smtClean="0">
                <a:latin typeface="Arial" charset="0"/>
              </a:rPr>
              <a:t>9</a:t>
            </a:r>
            <a:r>
              <a:rPr lang="ru-RU" b="1" smtClean="0"/>
              <a:t> по 31 декабря 20</a:t>
            </a:r>
            <a:r>
              <a:rPr lang="ru-RU" b="1" smtClean="0">
                <a:latin typeface="Arial" charset="0"/>
              </a:rPr>
              <a:t>19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Халтурина 65а</a:t>
            </a:r>
            <a:r>
              <a:rPr lang="ru-RU" b="1" smtClean="0"/>
              <a:t>:  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 </a:t>
            </a:r>
            <a:r>
              <a:rPr lang="ru-RU" smtClean="0">
                <a:latin typeface="Arial" charset="0"/>
              </a:rPr>
              <a:t>45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10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15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1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 </a:t>
            </a:r>
            <a:r>
              <a:rPr lang="ru-RU" smtClean="0">
                <a:latin typeface="Arial" charset="0"/>
              </a:rPr>
              <a:t>0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21535" name="Group 31"/>
          <p:cNvGraphicFramePr>
            <a:graphicFrameLocks noGrp="1"/>
          </p:cNvGraphicFramePr>
          <p:nvPr/>
        </p:nvGraphicFramePr>
        <p:xfrm>
          <a:off x="642938" y="1428750"/>
          <a:ext cx="8286750" cy="4819650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287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958 436, 60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За содержание дома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1 297 255, 66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За текущий ремонт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661 183, 94 р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За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408 240, 52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22563" name="Group 35"/>
          <p:cNvGraphicFramePr>
            <a:graphicFrameLocks noGrp="1"/>
          </p:cNvGraphicFramePr>
          <p:nvPr/>
        </p:nvGraphicFramePr>
        <p:xfrm>
          <a:off x="500063" y="1357313"/>
          <a:ext cx="8429625" cy="4787900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7747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2 042 333, 14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2 042 333, 14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324 346, 98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23626" name="Group 74"/>
          <p:cNvGraphicFramePr>
            <a:graphicFrameLocks noGrp="1"/>
          </p:cNvGraphicFramePr>
          <p:nvPr/>
        </p:nvGraphicFramePr>
        <p:xfrm>
          <a:off x="611188" y="1341438"/>
          <a:ext cx="8208962" cy="4879975"/>
        </p:xfrm>
        <a:graphic>
          <a:graphicData uri="http://schemas.openxmlformats.org/drawingml/2006/table">
            <a:tbl>
              <a:tblPr/>
              <a:tblGrid>
                <a:gridCol w="371475"/>
                <a:gridCol w="2462212"/>
                <a:gridCol w="2324100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2019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661 183, 94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545 983, 27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72 234, 49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59 516, 14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83 757, 12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69 009, 72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171 057, 60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140 938, 80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988 233, 15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815 447, 93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2019 год составил: 82,5%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Подготовка дома к отопительному сезону –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89 564, 57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Газификация дома – 61 151, 26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Сан. технические материалы – 19 023, 96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Электро технические материалы – 1 880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Сброс и вывоз снега – 13 963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Обустройство дворовой территории – 57 270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Детская площадка – 58 018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Высадка цветов и деревьев – 8 969, 49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Ведение сайта и ЭЦП на ГИС ЖКХ – 3 823, 51 руб.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2200" smtClean="0">
                <a:latin typeface="Arial" charset="0"/>
              </a:rPr>
              <a:t>Полиграфические и почтовые расходы – 10 300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Канцелярские товары – 3 451, 11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Банковское обслуживание – 12 939, 83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Обслуживание и содержание оргтехники – 3 627, 58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Госпошлина, нотариус – 25 424, 64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Инвентарь – 5 928, 60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Спецодежда – 3 424, 90 руб. 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Транспортные расходы – 6 723, 05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Бытовая химия – 1 706, 05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Накладные расходы (зарплата и налоги) – 428 258 руб.</a:t>
            </a:r>
          </a:p>
          <a:p>
            <a:pPr eaLnBrk="1" hangingPunct="1"/>
            <a:endParaRPr lang="ru-RU" sz="22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20642" name="Group 162"/>
          <p:cNvGraphicFramePr>
            <a:graphicFrameLocks noGrp="1"/>
          </p:cNvGraphicFramePr>
          <p:nvPr/>
        </p:nvGraphicFramePr>
        <p:xfrm>
          <a:off x="250825" y="1268413"/>
          <a:ext cx="8713788" cy="5572125"/>
        </p:xfrm>
        <a:graphic>
          <a:graphicData uri="http://schemas.openxmlformats.org/drawingml/2006/table">
            <a:tbl>
              <a:tblPr/>
              <a:tblGrid>
                <a:gridCol w="2017713"/>
                <a:gridCol w="2303462"/>
                <a:gridCol w="1584325"/>
                <a:gridCol w="1439863"/>
                <a:gridCol w="13684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285 656, 43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285 573,35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213 932, 03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71 724, 40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296 967, 52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256 418, 89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226 477, 49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70 490, 03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2 388 607, 46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1 722 156, 26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1 820 665, 59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567 941, 87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287 429, 23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326 490, 45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213 936, 89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73 492, 34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641 491, 97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724 527, 41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507 466, 39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134 025, 58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23 988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7 937, 37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29 487,15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-5 499,15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9240571,50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912 175, 07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762</TotalTime>
  <Words>547</Words>
  <Application>Microsoft Office PowerPoint</Application>
  <PresentationFormat>Экран (4:3)</PresentationFormat>
  <Paragraphs>140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2019 год </vt:lpstr>
      <vt:lpstr>Отчет деятельности службы АДС за 2019 год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2019 год 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36</cp:revision>
  <dcterms:created xsi:type="dcterms:W3CDTF">2016-01-25T01:57:25Z</dcterms:created>
  <dcterms:modified xsi:type="dcterms:W3CDTF">2020-02-26T08:44:41Z</dcterms:modified>
</cp:coreProperties>
</file>